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1" r:id="rId4"/>
    <p:sldId id="262" r:id="rId5"/>
    <p:sldId id="284" r:id="rId6"/>
    <p:sldId id="263" r:id="rId7"/>
    <p:sldId id="279" r:id="rId8"/>
    <p:sldId id="264" r:id="rId9"/>
    <p:sldId id="280" r:id="rId10"/>
    <p:sldId id="265" r:id="rId11"/>
    <p:sldId id="266" r:id="rId12"/>
    <p:sldId id="267" r:id="rId13"/>
    <p:sldId id="281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  <p:sldId id="278" r:id="rId23"/>
    <p:sldId id="276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EB2F9E-C9E0-4EA3-A9E2-0DF5F691060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14CD68"/>
            </a:gs>
            <a:gs pos="100000">
              <a:srgbClr val="0B6E3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 useBgFill="1"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-635" y="635"/>
            <a:ext cx="12192635" cy="6857365"/>
          </a:xfr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/>
          <a:p>
            <a:pPr fontAlgn="base"/>
            <a:endParaRPr lang="en-US" strike="noStrike" noProof="1">
              <a:solidFill>
                <a:schemeClr val="accent3"/>
              </a:solidFill>
            </a:endParaRPr>
          </a:p>
          <a:p>
            <a:pPr marL="0" indent="0" fontAlgn="base">
              <a:buNone/>
            </a:pPr>
            <a:r>
              <a:rPr lang="az-Latn-AZ" altLang="en-US" strike="noStrike" noProof="1">
                <a:solidFill>
                  <a:schemeClr val="accent3"/>
                </a:solidFill>
              </a:rPr>
              <a:t> </a:t>
            </a:r>
            <a:r>
              <a:rPr lang="en-US" b="1" strike="noStrike" noProof="1">
                <a:solidFill>
                  <a:schemeClr val="tx1"/>
                </a:solidFill>
                <a:effectLst/>
              </a:rPr>
              <a:t>Daxili x</a:t>
            </a:r>
            <a:r>
              <a:rPr lang="az-Latn-AZ" b="1" strike="noStrike" noProof="1">
                <a:solidFill>
                  <a:schemeClr val="tx1"/>
                </a:solidFill>
                <a:effectLst/>
              </a:rPr>
              <a:t>əstəliklər  </a:t>
            </a:r>
            <a:endParaRPr lang="en-US" altLang="az-Latn-AZ" strike="noStrike" noProof="1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az-Latn-AZ" altLang="en-US" sz="2400" b="1" strike="noStrike" noProof="1">
                <a:solidFill>
                  <a:schemeClr val="tx1"/>
                </a:solidFill>
              </a:rPr>
              <a:t> </a:t>
            </a:r>
            <a:endParaRPr lang="az-Latn-AZ" altLang="en-US" sz="2400" b="1" strike="noStrike" noProof="1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az-Latn-AZ" altLang="en-US" sz="2400" b="1" strike="noStrike" noProof="1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altLang="az-Latn-AZ" sz="2400" b="1" strike="noStrike" noProof="1">
                <a:solidFill>
                  <a:schemeClr val="tx1"/>
                </a:solidFill>
              </a:rPr>
              <a:t>M</a:t>
            </a:r>
            <a:r>
              <a:rPr lang="az-Latn-AZ" altLang="en-US" sz="2400" b="1" strike="noStrike" noProof="1">
                <a:solidFill>
                  <a:schemeClr val="tx1"/>
                </a:solidFill>
              </a:rPr>
              <a:t>övzu  -  B12 defisitli anemiya</a:t>
            </a:r>
            <a:endParaRPr lang="az-Latn-AZ" sz="2400" b="1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8200"/>
            <a:ext cx="11155045" cy="5288280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/>
          <a:p>
            <a:r>
              <a:rPr lang="en-US"/>
              <a:t>B12 vitaminin sorulma mexanizmi</a:t>
            </a:r>
            <a:endParaRPr lang="en-US"/>
          </a:p>
          <a:p>
            <a:r>
              <a:rPr lang="en-US"/>
              <a:t>Mədəyə daxil olan B12 vitamini daxili faktorla birləşə bilmir çünki bu birləşmə qələvi mühitdə olmalıdır.</a:t>
            </a:r>
            <a:endParaRPr lang="en-US"/>
          </a:p>
          <a:p>
            <a:r>
              <a:rPr lang="en-US"/>
              <a:t>R protenlə birləşir. Vitamin B12 və R-protein birləşməsi 12 barmaq bağırsağa daxil olur.</a:t>
            </a:r>
            <a:endParaRPr lang="en-US"/>
          </a:p>
          <a:p>
            <a:r>
              <a:rPr lang="en-US"/>
              <a:t>12 barmaq bağırsaqda tripsinin təsirindən R protein parçalanır. Mədədən bağırsağa kecən daxili faktor qələvi mühitdə R proteindən ayrılmış B12 vitamini ilə birləşir, kobalamin– daxili faktobr kompleksi əmələ gətirir.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805" y="211455"/>
            <a:ext cx="11872595" cy="6564630"/>
          </a:xfrm>
          <a:solidFill>
            <a:schemeClr val="tx2">
              <a:lumMod val="75000"/>
            </a:schemeClr>
          </a:solidFill>
        </p:spPr>
        <p:txBody>
          <a:bodyPr/>
          <a:p>
            <a:r>
              <a:rPr lang="en-US" sz="1800"/>
              <a:t> Etiologiya</a:t>
            </a:r>
            <a:endParaRPr lang="en-US" sz="1800"/>
          </a:p>
          <a:p>
            <a:r>
              <a:rPr lang="en-US" sz="1800"/>
              <a:t>I. Alimentar- B12 vitamini kifayət qədər orqanizmə daxil olmur- heyvani və süd məhsullarının istifadə olunmadıqda, veqetarianlarda.</a:t>
            </a:r>
            <a:endParaRPr lang="en-US" sz="1800"/>
          </a:p>
          <a:p>
            <a:r>
              <a:rPr lang="en-US" sz="1800"/>
              <a:t>II. Daxili faktorun olmaması nəticəsində B12vitaminin</a:t>
            </a:r>
            <a:endParaRPr lang="en-US" sz="1800"/>
          </a:p>
          <a:p>
            <a:r>
              <a:rPr lang="en-US" sz="1800"/>
              <a:t>sorulması pozulur:</a:t>
            </a:r>
            <a:endParaRPr lang="en-US" sz="1800"/>
          </a:p>
          <a:p>
            <a:r>
              <a:rPr lang="en-US" sz="1800"/>
              <a:t>Mədənin parietal hüceyrələrinə və qastromukoproteinə qarşı</a:t>
            </a:r>
            <a:endParaRPr lang="en-US" sz="1800"/>
          </a:p>
          <a:p>
            <a:r>
              <a:rPr lang="en-US" sz="1800"/>
              <a:t>antitellər yaranır-autoimmun mənşəli.</a:t>
            </a:r>
            <a:endParaRPr lang="en-US" sz="1800"/>
          </a:p>
          <a:p>
            <a:r>
              <a:rPr lang="en-US" sz="1800"/>
              <a:t>Mədə rezeksiyası- qastromukoprotein sintez olunmur.</a:t>
            </a:r>
            <a:endParaRPr lang="en-US" sz="1800"/>
          </a:p>
          <a:p>
            <a:r>
              <a:rPr lang="en-US" sz="1800"/>
              <a:t>Mədənin selikli qişasına toksiki təsir olduqda- alkoqol, spirt.</a:t>
            </a:r>
            <a:endParaRPr lang="en-US" sz="1800"/>
          </a:p>
          <a:p>
            <a:r>
              <a:rPr lang="en-US" sz="1800"/>
              <a:t>Mədənin fundal hissəsinin xərçəngində.</a:t>
            </a:r>
            <a:endParaRPr lang="en-US" sz="1800"/>
          </a:p>
          <a:p>
            <a:r>
              <a:rPr lang="en-US" sz="1800"/>
              <a:t>III. Bağırsaq divarlarında B12 vitaminin sorulması pozulur:</a:t>
            </a:r>
            <a:endParaRPr lang="en-US" sz="1800"/>
          </a:p>
          <a:p>
            <a:r>
              <a:rPr lang="en-US" sz="1800"/>
              <a:t>Tropik spru, seliakiya, disbakterioz.</a:t>
            </a:r>
            <a:endParaRPr lang="en-US" sz="1800"/>
          </a:p>
          <a:p>
            <a:r>
              <a:rPr lang="en-US" sz="1800"/>
              <a:t>Reqionar ileit</a:t>
            </a:r>
            <a:endParaRPr lang="en-US" sz="1800"/>
          </a:p>
          <a:p>
            <a:r>
              <a:rPr lang="en-US" sz="1800"/>
              <a:t>Mədəaltı vəzin xəstəliklərində-pankreatit</a:t>
            </a:r>
            <a:endParaRPr lang="en-US" sz="1800"/>
          </a:p>
          <a:p>
            <a:r>
              <a:rPr lang="en-US" sz="1800"/>
              <a:t>Nazik bağırsağın rezeksiyasında.</a:t>
            </a:r>
            <a:endParaRPr lang="en-US" sz="1800"/>
          </a:p>
          <a:p>
            <a:r>
              <a:rPr lang="en-US" sz="1800"/>
              <a:t>IV. B12 vitaminin bağırsaqlarda digər mikroorqanizmlər tərəfindən istifadə olunur.</a:t>
            </a:r>
            <a:endParaRPr lang="en-US" sz="1800"/>
          </a:p>
          <a:p>
            <a:r>
              <a:rPr lang="en-US" sz="1800"/>
              <a:t>Nazik bağırsağın çoxsaylı divertikullarında.</a:t>
            </a:r>
            <a:endParaRPr lang="en-US" sz="1800"/>
          </a:p>
          <a:p>
            <a:r>
              <a:rPr lang="en-US" sz="1800"/>
              <a:t>Lentşəkilli qurd xəstəliyində- difillobatrioz.</a:t>
            </a:r>
            <a:endParaRPr lang="en-US" sz="1800"/>
          </a:p>
          <a:p>
            <a:r>
              <a:rPr lang="en-US" sz="1800"/>
              <a:t>Kor petlə sindromu.</a:t>
            </a:r>
            <a:endParaRPr lang="en-US" sz="1800"/>
          </a:p>
          <a:p>
            <a:r>
              <a:rPr lang="en-US" sz="1800"/>
              <a:t>V. Qara ciyərin xroniki xəstəlikləri (hepatit, sirroz)</a:t>
            </a:r>
            <a:endParaRPr lang="en-US" sz="1800"/>
          </a:p>
          <a:p>
            <a:endParaRPr lang="en-US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55905" y="454025"/>
            <a:ext cx="11484610" cy="60839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04850"/>
            <a:ext cx="10662285" cy="5421630"/>
          </a:xfrm>
          <a:solidFill>
            <a:schemeClr val="bg1">
              <a:lumMod val="75000"/>
            </a:schemeClr>
          </a:solidFill>
        </p:spPr>
        <p:txBody>
          <a:bodyPr/>
          <a:p>
            <a:r>
              <a:rPr lang="en-US"/>
              <a:t>B12 defisitli anemiyada əsas klinik sindromlar</a:t>
            </a:r>
            <a:endParaRPr lang="en-US"/>
          </a:p>
          <a:p>
            <a:r>
              <a:rPr lang="en-US"/>
              <a:t>Sirkulyator-hipoksik sindrom</a:t>
            </a:r>
            <a:endParaRPr lang="en-US"/>
          </a:p>
          <a:p>
            <a:r>
              <a:rPr lang="en-US"/>
              <a:t>Qastroenteroloji sindrom</a:t>
            </a:r>
            <a:endParaRPr lang="en-US"/>
          </a:p>
          <a:p>
            <a:r>
              <a:rPr lang="en-US"/>
              <a:t>Neyropsixi sindromlar</a:t>
            </a:r>
            <a:endParaRPr lang="en-US"/>
          </a:p>
          <a:p>
            <a:r>
              <a:rPr lang="en-US"/>
              <a:t>Hematoloji sindromlar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170" y="176530"/>
            <a:ext cx="11861165" cy="6218555"/>
          </a:xfrm>
          <a:solidFill>
            <a:schemeClr val="bg1">
              <a:lumMod val="50000"/>
            </a:schemeClr>
          </a:solidFill>
        </p:spPr>
        <p:txBody>
          <a:bodyPr/>
          <a:p>
            <a:r>
              <a:rPr lang="en-US" sz="2800"/>
              <a:t>B12 defisitli anemiyada əsas klinik sindromlar</a:t>
            </a:r>
            <a:endParaRPr lang="en-US" sz="2800"/>
          </a:p>
          <a:p>
            <a:r>
              <a:rPr lang="en-US" sz="2800"/>
              <a:t>Xəstəlik adətən 40 yaşından yuxarı şəxslərdə müşahidə olunur.</a:t>
            </a:r>
            <a:endParaRPr lang="en-US" sz="2800"/>
          </a:p>
          <a:p>
            <a:r>
              <a:rPr lang="en-US" sz="2800"/>
              <a:t>Sirkulyator-hipoksik sindrom</a:t>
            </a:r>
            <a:endParaRPr lang="en-US" sz="2800"/>
          </a:p>
          <a:p>
            <a:r>
              <a:rPr lang="en-US" sz="2800"/>
              <a:t>Toxumalarin hipoksiyası zamanı orqanizmin kompensator reaksiyasıdır.</a:t>
            </a:r>
            <a:endParaRPr lang="en-US" sz="2800"/>
          </a:p>
          <a:p>
            <a:r>
              <a:rPr lang="en-US" sz="2800"/>
              <a:t>Yorğunluq, zəiflik, ürəkdöyünmə, təngənəfəslik</a:t>
            </a:r>
            <a:endParaRPr lang="en-US" sz="2800"/>
          </a:p>
          <a:p>
            <a:r>
              <a:rPr lang="en-US" sz="2800"/>
              <a:t>Yuxululuq, baş ağrıları, başgicəllənmə</a:t>
            </a:r>
            <a:endParaRPr lang="en-US" sz="2800"/>
          </a:p>
          <a:p>
            <a:r>
              <a:rPr lang="en-US" sz="2800"/>
              <a:t>Stenokardiya əlamətləri, taxikardiya, zirvədə sistolik küy</a:t>
            </a:r>
            <a:endParaRPr lang="en-US" sz="2800"/>
          </a:p>
          <a:p>
            <a:r>
              <a:rPr lang="en-US" sz="2800"/>
              <a:t>Üzdə kəpənəkşəkilli piqmentasiya</a:t>
            </a:r>
            <a:endParaRPr lang="en-US" sz="2800"/>
          </a:p>
          <a:p>
            <a:r>
              <a:rPr lang="en-US" sz="2800"/>
              <a:t>Sklera subikterik, dəri və görünən selikli qişalar avazımış sarı rəngdə olur.</a:t>
            </a:r>
            <a:endParaRPr lang="en-US" sz="2800"/>
          </a:p>
          <a:p>
            <a:r>
              <a:rPr lang="en-US" sz="2800"/>
              <a:t>Uzunmüddətli anemiya zamanı miokardiodistrofiya yaranır.</a:t>
            </a:r>
            <a:endParaRPr 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47040"/>
            <a:ext cx="10875010" cy="5679440"/>
          </a:xfrm>
          <a:solidFill>
            <a:schemeClr val="bg2">
              <a:lumMod val="75000"/>
            </a:schemeClr>
          </a:solidFill>
        </p:spPr>
        <p:txBody>
          <a:bodyPr/>
          <a:p>
            <a:r>
              <a:rPr lang="en-US"/>
              <a:t>B12 defisitli anemiyada əsas klinik sindromlar</a:t>
            </a:r>
            <a:endParaRPr lang="en-US"/>
          </a:p>
          <a:p>
            <a:r>
              <a:rPr lang="en-US"/>
              <a:t>Qastroenteroloji sindrom</a:t>
            </a:r>
            <a:endParaRPr lang="en-US"/>
          </a:p>
          <a:p>
            <a:r>
              <a:rPr lang="en-US"/>
              <a:t>Subyektiv dəyişikliklər-iştahanın olmaması, dildə ağrı, göynəmə, dispeptik əlamətlər, qeyri-stabil stul</a:t>
            </a:r>
            <a:endParaRPr lang="en-US"/>
          </a:p>
          <a:p>
            <a:r>
              <a:rPr lang="en-US"/>
              <a:t>Mədənin, yemək borusunun, bağırsağın selikli qişasında ocaqşəkilli və ya total atrofiya</a:t>
            </a:r>
            <a:endParaRPr lang="en-US"/>
          </a:p>
          <a:p>
            <a:r>
              <a:rPr lang="en-US"/>
              <a:t>Mədənin sekretor funksiyasının pozulması-histaminə davamlı axiliya, Hunter qlossiti</a:t>
            </a:r>
            <a:endParaRPr lang="en-US"/>
          </a:p>
          <a:p>
            <a:r>
              <a:rPr lang="en-US"/>
              <a:t>Qara ciyər böyüyür, yumşaq konsistensiyalı olur.</a:t>
            </a:r>
            <a:endParaRPr lang="en-US"/>
          </a:p>
          <a:p>
            <a:r>
              <a:rPr lang="en-US"/>
              <a:t>Dalaq bir qədər bərk olur, çətin palpasiya edilir.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603250"/>
            <a:ext cx="11043285" cy="5523230"/>
          </a:xfrm>
          <a:solidFill>
            <a:schemeClr val="bg1">
              <a:lumMod val="75000"/>
            </a:schemeClr>
          </a:solidFill>
        </p:spPr>
        <p:txBody>
          <a:bodyPr/>
          <a:p>
            <a:r>
              <a:rPr lang="en-US" sz="2000"/>
              <a:t>B12 defisitli anemiyada əsas klinik sindromlar Neyropsixi sindromlar</a:t>
            </a:r>
            <a:endParaRPr lang="en-US" sz="2000"/>
          </a:p>
          <a:p>
            <a:r>
              <a:rPr lang="en-US" sz="2000"/>
              <a:t>Onurğa beyninin yan və arxa sütunlarının değenerasiya və sklerozu-funikulyar mieloz.</a:t>
            </a:r>
            <a:endParaRPr lang="en-US" sz="2000"/>
          </a:p>
          <a:p>
            <a:r>
              <a:rPr lang="en-US" sz="2000"/>
              <a:t>İlkin simptomlar: paresteziya, ətrafların keyləşməsi, üşüməsi, ayaqlarda ağrılar və sensitiv ataksiya</a:t>
            </a:r>
            <a:endParaRPr lang="en-US" sz="2000"/>
          </a:p>
          <a:p>
            <a:r>
              <a:rPr lang="en-US" sz="2000"/>
              <a:t>Bədəndə qarışqa gəzintisi hissiyyatı, kəmərşəkilli tabetik ağrılar, əzələlərin zəifliyi, atrofiyası, reflekslərin zəifləməsi, spastik parez, çanaq orqanlarının funksiyasının pozulması</a:t>
            </a:r>
            <a:endParaRPr lang="en-US" sz="2000"/>
          </a:p>
          <a:p>
            <a:r>
              <a:rPr lang="en-US" sz="2000"/>
              <a:t>Xarakter simptom-mərkəzi skotoma.</a:t>
            </a:r>
            <a:endParaRPr lang="en-US" sz="2000"/>
          </a:p>
          <a:p>
            <a:r>
              <a:rPr lang="en-US" sz="2000"/>
              <a:t>İy bilmə, eşitmədə dəyişiklik.</a:t>
            </a:r>
            <a:endParaRPr lang="en-US" sz="2000"/>
          </a:p>
          <a:p>
            <a:r>
              <a:rPr lang="en-US" sz="2000"/>
              <a:t>Ağır formasında psixikanın pozulması, hallusinasiyalar, maniakal- depressiv hallar və s.</a:t>
            </a:r>
            <a:endParaRPr lang="en-US" sz="2000"/>
          </a:p>
          <a:p>
            <a:r>
              <a:rPr lang="en-US" sz="2000"/>
              <a:t>Komatoz vəziyyət</a:t>
            </a:r>
            <a:endParaRPr lang="en-US" sz="2000"/>
          </a:p>
          <a:p>
            <a:r>
              <a:rPr lang="en-US" sz="2000"/>
              <a:t>Ağır halda kaxeksiya, arefleksiya, aşağı ətrafların iflici</a:t>
            </a:r>
            <a:endParaRPr 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28980"/>
            <a:ext cx="11582400" cy="5400040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/>
          <a:p>
            <a:r>
              <a:rPr lang="en-US" b="1"/>
              <a:t>Differensial diaqnostika</a:t>
            </a:r>
            <a:endParaRPr lang="en-US" b="1"/>
          </a:p>
          <a:p>
            <a:r>
              <a:rPr lang="en-US"/>
              <a:t>Autoimmun pansitopeniya</a:t>
            </a:r>
            <a:endParaRPr lang="en-US"/>
          </a:p>
          <a:p>
            <a:r>
              <a:rPr lang="en-US"/>
              <a:t>Fol defisitli anemiya</a:t>
            </a:r>
            <a:endParaRPr lang="en-US"/>
          </a:p>
          <a:p>
            <a:r>
              <a:rPr lang="en-US"/>
              <a:t>Mielodisplastik sindrom</a:t>
            </a:r>
            <a:endParaRPr lang="en-US"/>
          </a:p>
          <a:p>
            <a:r>
              <a:rPr lang="en-US"/>
              <a:t>Kəskin leykoz, eritromieloz</a:t>
            </a:r>
            <a:endParaRPr lang="en-US"/>
          </a:p>
          <a:p>
            <a:r>
              <a:rPr lang="en-US"/>
              <a:t>Orat asiduriyası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910" y="0"/>
            <a:ext cx="11895455" cy="8033385"/>
          </a:xfrm>
          <a:solidFill>
            <a:schemeClr val="bg1">
              <a:lumMod val="75000"/>
            </a:schemeClr>
          </a:solidFill>
        </p:spPr>
        <p:txBody>
          <a:bodyPr/>
          <a:p>
            <a:r>
              <a:rPr lang="en-US" sz="1600"/>
              <a:t>B12 defisitli anemiya</a:t>
            </a:r>
            <a:endParaRPr lang="en-US" sz="1600"/>
          </a:p>
          <a:p>
            <a:r>
              <a:rPr lang="en-US" sz="1600"/>
              <a:t>Fol defisitli anemiya</a:t>
            </a:r>
            <a:endParaRPr lang="en-US" sz="1600"/>
          </a:p>
          <a:p>
            <a:r>
              <a:rPr lang="en-US" sz="1600"/>
              <a:t>Anamnezdə qastroektomiya</a:t>
            </a:r>
            <a:endParaRPr lang="en-US" sz="1600"/>
          </a:p>
          <a:p>
            <a:r>
              <a:rPr lang="en-US" sz="1600"/>
              <a:t>Çox zaman</a:t>
            </a:r>
            <a:endParaRPr lang="en-US" sz="1600"/>
          </a:p>
          <a:p>
            <a:r>
              <a:rPr lang="en-US" sz="1600"/>
              <a:t>Olmur</a:t>
            </a:r>
            <a:endParaRPr lang="en-US" sz="1600"/>
          </a:p>
          <a:p>
            <a:r>
              <a:rPr lang="en-US" sz="1600"/>
              <a:t>2. Atrofik qlossit</a:t>
            </a:r>
            <a:endParaRPr lang="en-US" sz="1600"/>
          </a:p>
          <a:p>
            <a:r>
              <a:rPr lang="en-US" sz="1600"/>
              <a:t>Xarakterdir</a:t>
            </a:r>
            <a:endParaRPr lang="en-US" sz="1600"/>
          </a:p>
          <a:p>
            <a:r>
              <a:rPr lang="en-US" sz="1600"/>
              <a:t>Xarakter deyil</a:t>
            </a:r>
            <a:endParaRPr lang="en-US" sz="1600"/>
          </a:p>
          <a:p>
            <a:r>
              <a:rPr lang="en-US" sz="1600"/>
              <a:t>3. Yaş</a:t>
            </a:r>
            <a:endParaRPr lang="en-US" sz="1600"/>
          </a:p>
          <a:p>
            <a:r>
              <a:rPr lang="en-US" sz="1600"/>
              <a:t>Adətən yaşlı</a:t>
            </a:r>
            <a:endParaRPr lang="en-US" sz="1600"/>
          </a:p>
          <a:p>
            <a:r>
              <a:rPr lang="en-US" sz="1600"/>
              <a:t>Cavan</a:t>
            </a:r>
            <a:endParaRPr lang="en-US" sz="1600"/>
          </a:p>
          <a:p>
            <a:r>
              <a:rPr lang="en-US" sz="1600"/>
              <a:t>4. Atrofik qastrit, axiliya</a:t>
            </a:r>
            <a:endParaRPr lang="en-US" sz="1600"/>
          </a:p>
          <a:p>
            <a:r>
              <a:rPr lang="en-US" sz="1600"/>
              <a:t>5. Funikulyar mieloz</a:t>
            </a:r>
            <a:endParaRPr lang="en-US" sz="1600"/>
          </a:p>
          <a:p>
            <a:r>
              <a:rPr lang="en-US" sz="1600"/>
              <a:t>6.Qanda B 12 vitamini</a:t>
            </a:r>
            <a:endParaRPr lang="en-US" sz="1600"/>
          </a:p>
          <a:p>
            <a:r>
              <a:rPr lang="en-US" sz="1600"/>
              <a:t>Azalır</a:t>
            </a:r>
            <a:endParaRPr lang="en-US" sz="1600"/>
          </a:p>
          <a:p>
            <a:r>
              <a:rPr lang="en-US" sz="1600"/>
              <a:t>Norma</a:t>
            </a:r>
            <a:endParaRPr lang="en-US" sz="1600"/>
          </a:p>
          <a:p>
            <a:r>
              <a:rPr lang="en-US" sz="1600"/>
              <a:t>7.Zərdabda və erirositlərdə fol turşusu</a:t>
            </a:r>
            <a:endParaRPr lang="en-US" sz="1600"/>
          </a:p>
          <a:p>
            <a:r>
              <a:rPr lang="en-US" sz="1600"/>
              <a:t>Zərdabda artır, eritrositlərdə azalır və ya norma</a:t>
            </a:r>
            <a:endParaRPr lang="en-US" sz="1600"/>
          </a:p>
          <a:p>
            <a:r>
              <a:rPr lang="en-US" sz="1600"/>
              <a:t>8. Sidikdə metilmalon turşusu</a:t>
            </a:r>
            <a:endParaRPr lang="en-US" sz="1600"/>
          </a:p>
          <a:p>
            <a:r>
              <a:rPr lang="en-US" sz="1600"/>
              <a:t>Artır</a:t>
            </a:r>
            <a:endParaRPr lang="en-US" sz="1600"/>
          </a:p>
          <a:p>
            <a:r>
              <a:rPr lang="en-US" sz="1600"/>
              <a:t>9. Histidin sınağı</a:t>
            </a:r>
            <a:endParaRPr lang="en-US" sz="1600"/>
          </a:p>
          <a:p>
            <a:r>
              <a:rPr lang="en-US" sz="1600"/>
              <a:t>Mənfi</a:t>
            </a:r>
            <a:endParaRPr lang="en-US" sz="1600"/>
          </a:p>
          <a:p>
            <a:r>
              <a:rPr lang="en-US" sz="1600"/>
              <a:t>Müsbət</a:t>
            </a:r>
            <a:endParaRPr lang="en-US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057765" cy="4526280"/>
          </a:xfrm>
          <a:solidFill>
            <a:schemeClr val="accent1">
              <a:lumMod val="75000"/>
            </a:schemeClr>
          </a:solidFill>
        </p:spPr>
        <p:txBody>
          <a:bodyPr/>
          <a:p>
            <a:r>
              <a:rPr lang="en-US" b="1"/>
              <a:t>Diaqnostika</a:t>
            </a:r>
            <a:endParaRPr lang="en-US" b="1"/>
          </a:p>
          <a:p>
            <a:r>
              <a:rPr lang="en-US"/>
              <a:t>Ümumi baxış-anamnez</a:t>
            </a:r>
            <a:endParaRPr lang="en-US"/>
          </a:p>
          <a:p>
            <a:r>
              <a:rPr lang="en-US"/>
              <a:t>Qanın ümumi müayinəsi</a:t>
            </a:r>
            <a:endParaRPr lang="en-US"/>
          </a:p>
          <a:p>
            <a:r>
              <a:rPr lang="en-US"/>
              <a:t>Sternal punksiya</a:t>
            </a:r>
            <a:endParaRPr lang="en-US"/>
          </a:p>
          <a:p>
            <a:r>
              <a:rPr lang="en-US"/>
              <a:t>Nəcisin qurd yumurtalarina görə müayinəsi</a:t>
            </a:r>
            <a:endParaRPr lang="en-US"/>
          </a:p>
          <a:p>
            <a:r>
              <a:rPr lang="en-US"/>
              <a:t>Mədə bağırsaq traktının instrumental müayinəsi</a:t>
            </a:r>
            <a:endParaRPr lang="en-US"/>
          </a:p>
          <a:p>
            <a:r>
              <a:rPr lang="en-US"/>
              <a:t>Digər müayinələr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980" y="335915"/>
            <a:ext cx="5150485" cy="5744845"/>
          </a:xfrm>
          <a:solidFill>
            <a:schemeClr val="accent1">
              <a:lumMod val="50000"/>
            </a:schemeClr>
          </a:solidFill>
        </p:spPr>
        <p:txBody>
          <a:bodyPr/>
          <a:p>
            <a:r>
              <a:rPr lang="en-US"/>
              <a:t>B12 defisitli anemiya meqaloblast qrupundan olan anemiyalara aidd</a:t>
            </a:r>
            <a:r>
              <a:rPr lang="az-Latn-AZ" altLang="en-US"/>
              <a:t>i</a:t>
            </a:r>
            <a:r>
              <a:rPr lang="en-US"/>
              <a:t>r.</a:t>
            </a:r>
            <a:endParaRPr lang="en-US"/>
          </a:p>
          <a:p>
            <a:endParaRPr lang="en-US"/>
          </a:p>
          <a:p>
            <a:r>
              <a:rPr lang="en-US"/>
              <a:t>B12 defisiti nəticəsində DNT – nin sintezinin pozulması inkişaf edir və bu da meqaloblast tipli anemiyanın əmələ gəlməsinə səbəb olur.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91835" y="189230"/>
            <a:ext cx="6177280" cy="58915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27050"/>
            <a:ext cx="11269345" cy="5599430"/>
          </a:xfrm>
          <a:solidFill>
            <a:schemeClr val="bg1">
              <a:lumMod val="50000"/>
            </a:schemeClr>
          </a:solidFill>
        </p:spPr>
        <p:txBody>
          <a:bodyPr/>
          <a:p>
            <a:r>
              <a:rPr lang="en-US" sz="2800"/>
              <a:t>Əlavə müayinələr</a:t>
            </a:r>
            <a:endParaRPr lang="en-US" sz="2800"/>
          </a:p>
          <a:p>
            <a:r>
              <a:rPr lang="en-US" sz="2800"/>
              <a:t>1. Daxili faktora qarşı antitelləri təyin etmək</a:t>
            </a:r>
            <a:endParaRPr lang="en-US" sz="2800"/>
          </a:p>
          <a:p>
            <a:r>
              <a:rPr lang="en-US" sz="2800"/>
              <a:t>Bu immunoqlobulinlər pernisioz anemiyalı xəstələrdə % təyin olunur.</a:t>
            </a:r>
            <a:endParaRPr lang="en-US" sz="2800"/>
          </a:p>
          <a:p>
            <a:r>
              <a:rPr lang="en-US" sz="2800"/>
              <a:t>2. Mədə sekresiyasını yoxlamaq</a:t>
            </a:r>
            <a:endParaRPr lang="en-US" sz="2800"/>
          </a:p>
          <a:p>
            <a:r>
              <a:rPr lang="en-US" sz="2800"/>
              <a:t>Nazoqastral zond burundan mədəyə yeridilir. Sonra vena daxilinə pentaqastrin (DF sükresiyasını stimullaşdıran hormon) vurulur. Mədə sekresiyası cəkilir və DF səviyyəsi yoxlanılır. Bu müayinələr kifayət deyilsə, Şilling testi təyin edilir.</a:t>
            </a:r>
            <a:endParaRPr 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 useBgFill="1"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75" y="426720"/>
            <a:ext cx="11747500" cy="6305550"/>
          </a:xfrm>
        </p:spPr>
        <p:txBody>
          <a:bodyPr/>
          <a:p>
            <a:r>
              <a:rPr lang="en-US" sz="2000"/>
              <a:t>Diaqnostik kriteriyalar</a:t>
            </a:r>
            <a:endParaRPr lang="en-US" sz="2000"/>
          </a:p>
          <a:p>
            <a:r>
              <a:rPr lang="en-US" sz="2000"/>
              <a:t>Əsas kriteriyalar</a:t>
            </a:r>
            <a:endParaRPr lang="en-US" sz="2000"/>
          </a:p>
          <a:p>
            <a:r>
              <a:rPr lang="en-US" sz="2000"/>
              <a:t>Əlavə kriteriyalar</a:t>
            </a:r>
            <a:endParaRPr lang="en-US" sz="2000"/>
          </a:p>
          <a:p>
            <a:r>
              <a:rPr lang="en-US" sz="2000"/>
              <a:t>1.Hiperxrom anemiya</a:t>
            </a:r>
            <a:endParaRPr lang="en-US" sz="2000"/>
          </a:p>
          <a:p>
            <a:r>
              <a:rPr lang="en-US" sz="2000"/>
              <a:t>2.Makrositoz-Jolli cisimləri, Kebot həlqələri</a:t>
            </a:r>
            <a:endParaRPr lang="en-US" sz="2000"/>
          </a:p>
          <a:p>
            <a:r>
              <a:rPr lang="en-US" sz="2000"/>
              <a:t>3.Leykopeniya, neytrofillərin hiperseqmentasiyası</a:t>
            </a:r>
            <a:endParaRPr lang="en-US" sz="2000"/>
          </a:p>
          <a:p>
            <a:r>
              <a:rPr lang="en-US" sz="2000"/>
              <a:t>4.Trombositopeniya</a:t>
            </a:r>
            <a:endParaRPr lang="en-US" sz="2000"/>
          </a:p>
          <a:p>
            <a:r>
              <a:rPr lang="en-US" sz="2000"/>
              <a:t>5.Mieloqramma-meqaloblastlar, qırmızı şaxənin hiperplaziyası, neytrofillərin hiperseqmentasiyası</a:t>
            </a:r>
            <a:endParaRPr lang="en-US" sz="2000"/>
          </a:p>
          <a:p>
            <a:r>
              <a:rPr lang="en-US" sz="2000"/>
              <a:t>6.Funikulyar mieloz</a:t>
            </a:r>
            <a:endParaRPr lang="en-US" sz="2000"/>
          </a:p>
          <a:p>
            <a:r>
              <a:rPr lang="en-US" sz="2000"/>
              <a:t>7. Qanda B12 vitamininin azalması (150pg/ml-dən az)</a:t>
            </a:r>
            <a:endParaRPr lang="en-US" sz="2000"/>
          </a:p>
          <a:p>
            <a:r>
              <a:rPr lang="en-US" sz="2000"/>
              <a:t>1.Atrofil qastrit</a:t>
            </a:r>
            <a:endParaRPr lang="en-US" sz="2000"/>
          </a:p>
          <a:p>
            <a:r>
              <a:rPr lang="en-US" sz="2000"/>
              <a:t>2.Qanda B12-qastromukoprotein kompleksinə qarşı antitellər</a:t>
            </a:r>
            <a:endParaRPr lang="en-US" sz="2000"/>
          </a:p>
          <a:p>
            <a:r>
              <a:rPr lang="en-US" sz="2000"/>
              <a:t>3.Müsbət Şillinq testi</a:t>
            </a:r>
            <a:endParaRPr lang="en-US" sz="2000"/>
          </a:p>
          <a:p>
            <a:r>
              <a:rPr lang="en-US" sz="2000"/>
              <a:t>4.Sidikdə metilmalon turşusunun artması</a:t>
            </a:r>
            <a:endParaRPr lang="en-US" sz="2000"/>
          </a:p>
          <a:p>
            <a:r>
              <a:rPr lang="en-US" sz="2000"/>
              <a:t>5. B12 terapiyasının sinaq testinin müsbət olması (retikulositar kriz)</a:t>
            </a:r>
            <a:endParaRPr lang="en-U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940" y="84455"/>
            <a:ext cx="11787505" cy="6773545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/>
          <a:p>
            <a:r>
              <a:rPr lang="en-US" b="1"/>
              <a:t>Müalicə</a:t>
            </a:r>
            <a:r>
              <a:rPr lang="en-US"/>
              <a:t> </a:t>
            </a:r>
            <a:r>
              <a:rPr lang="az-Latn-AZ" altLang="en-US"/>
              <a:t>    </a:t>
            </a:r>
            <a:r>
              <a:rPr lang="en-US"/>
              <a:t>Əsas müalicə Saxlayıcı terapiya Profilaktika</a:t>
            </a:r>
            <a:endParaRPr lang="en-US"/>
          </a:p>
          <a:p>
            <a:r>
              <a:rPr lang="en-US"/>
              <a:t>Ağır formada siankobalamin parenteral mkq /sutka 4-6 həftə</a:t>
            </a:r>
            <a:endParaRPr lang="en-US"/>
          </a:p>
          <a:p>
            <a:r>
              <a:rPr lang="en-US"/>
              <a:t>Funikulyar mielozda mkq 10 gün , parenteral, sonra həftədə 1-3 dəfə</a:t>
            </a:r>
            <a:endParaRPr lang="en-US"/>
          </a:p>
          <a:p>
            <a:r>
              <a:rPr lang="en-US"/>
              <a:t>Müalicə hematoloji remissiya alınana qədər davam edir</a:t>
            </a:r>
            <a:endParaRPr lang="en-US"/>
          </a:p>
          <a:p>
            <a:r>
              <a:rPr lang="en-US"/>
              <a:t>Siankobalamin 1000 mkq, həftədə 1 dəfə, parenteral, 8 həftə</a:t>
            </a:r>
            <a:endParaRPr lang="en-US"/>
          </a:p>
          <a:p>
            <a:r>
              <a:rPr lang="en-US"/>
              <a:t>Siankobalamin 1000 mkq, parenteral, ayda 1 dəfə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38860" y="1600200"/>
            <a:ext cx="4526280" cy="4526280"/>
          </a:xfrm>
          <a:prstGeom prst="rect">
            <a:avLst/>
          </a:prstGeom>
        </p:spPr>
      </p:pic>
      <p:pic>
        <p:nvPicPr>
          <p:cNvPr id="100" name="Content Placeholder 99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600200"/>
            <a:ext cx="5384800" cy="4526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515620"/>
            <a:ext cx="11307445" cy="5848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50570"/>
            <a:ext cx="10888980" cy="5375910"/>
          </a:xfrm>
          <a:solidFill>
            <a:schemeClr val="bg1">
              <a:lumMod val="50000"/>
            </a:schemeClr>
          </a:solidFill>
        </p:spPr>
        <p:txBody>
          <a:bodyPr/>
          <a:p>
            <a:r>
              <a:rPr lang="en-US"/>
              <a:t>Xəstəliyin yayılması</a:t>
            </a:r>
            <a:endParaRPr lang="en-US"/>
          </a:p>
          <a:p>
            <a:r>
              <a:rPr lang="en-US"/>
              <a:t>30-40 yaş arasında 1:5000</a:t>
            </a:r>
            <a:endParaRPr lang="en-US"/>
          </a:p>
          <a:p>
            <a:r>
              <a:rPr lang="en-US"/>
              <a:t>60-70 yaş arasında 1:200</a:t>
            </a:r>
            <a:endParaRPr lang="en-US"/>
          </a:p>
          <a:p>
            <a:r>
              <a:rPr lang="en-US"/>
              <a:t>Şimali Avropa 0,1%, yaşlı əhali arasında 1%</a:t>
            </a:r>
            <a:endParaRPr lang="en-US"/>
          </a:p>
          <a:p>
            <a:r>
              <a:rPr lang="en-US"/>
              <a:t>ABŞ-yaşlı əhali arasında 20%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44805" y="266065"/>
            <a:ext cx="11299825" cy="61956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11785"/>
            <a:ext cx="10863580" cy="5814695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/>
          <a:p>
            <a:r>
              <a:rPr lang="en-US"/>
              <a:t>B12 vitaminin (kobalamin) kofermentləri:</a:t>
            </a:r>
            <a:endParaRPr lang="en-US"/>
          </a:p>
          <a:p>
            <a:r>
              <a:rPr lang="en-US"/>
              <a:t>metilkobalamin</a:t>
            </a:r>
            <a:endParaRPr lang="en-US"/>
          </a:p>
          <a:p>
            <a:r>
              <a:rPr lang="en-US"/>
              <a:t>adenozilkobalamin</a:t>
            </a:r>
            <a:endParaRPr lang="en-US"/>
          </a:p>
          <a:p>
            <a:r>
              <a:rPr lang="en-US"/>
              <a:t>Plazmada əsas forması metilkobalamindir.</a:t>
            </a:r>
            <a:endParaRPr lang="en-US"/>
          </a:p>
          <a:p>
            <a:r>
              <a:rPr lang="en-US"/>
              <a:t>Heyvani mənşəli qida məhsullarında olur- qara ciyər, ət, yumurta, süd, süd məhsulları və s.</a:t>
            </a:r>
            <a:endParaRPr lang="en-US"/>
          </a:p>
          <a:p>
            <a:r>
              <a:rPr lang="en-US"/>
              <a:t>Orqanizmdə miqdarı 2-5 mq. Əsas yerləşdiyi orqan qara ciyərdir.</a:t>
            </a:r>
            <a:endParaRPr lang="en-US"/>
          </a:p>
          <a:p>
            <a:r>
              <a:rPr lang="en-US"/>
              <a:t>Sutkalıq tələbat 3-7 mkq-dır. Gün arzində 2-5 mkq sidik və kalla itirilir.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52730" y="274320"/>
            <a:ext cx="11539855" cy="61550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" y="243840"/>
            <a:ext cx="11960860" cy="6914515"/>
          </a:xfrm>
          <a:solidFill>
            <a:schemeClr val="tx2">
              <a:lumMod val="50000"/>
            </a:schemeClr>
          </a:solidFill>
        </p:spPr>
        <p:txBody>
          <a:bodyPr/>
          <a:p>
            <a:r>
              <a:rPr lang="en-US" sz="2800"/>
              <a:t>Patogenez </a:t>
            </a:r>
            <a:endParaRPr lang="en-US" sz="2800"/>
          </a:p>
          <a:p>
            <a:r>
              <a:rPr lang="en-US" sz="2800"/>
              <a:t>B12vitaminin çatışmazlığı Dezoksiadenozilkoba-</a:t>
            </a:r>
            <a:endParaRPr lang="en-US" sz="2800"/>
          </a:p>
          <a:p>
            <a:r>
              <a:rPr lang="en-US" sz="2800"/>
              <a:t>Metilkobalamin çatışmazlığı</a:t>
            </a:r>
            <a:endParaRPr lang="en-US" sz="2800"/>
          </a:p>
          <a:p>
            <a:r>
              <a:rPr lang="en-US" sz="2800"/>
              <a:t>Dezoksiadenozilkoba-</a:t>
            </a:r>
            <a:endParaRPr lang="en-US" sz="2800"/>
          </a:p>
          <a:p>
            <a:r>
              <a:rPr lang="en-US" sz="2800"/>
              <a:t>laminin çatışmazlığı</a:t>
            </a:r>
            <a:endParaRPr lang="en-US" sz="2800"/>
          </a:p>
          <a:p>
            <a:r>
              <a:rPr lang="en-US" sz="2800"/>
              <a:t>Piy mübadiləsinin pozulması</a:t>
            </a:r>
            <a:endParaRPr lang="en-US" sz="2800"/>
          </a:p>
          <a:p>
            <a:r>
              <a:rPr lang="en-US" sz="2800"/>
              <a:t>Həzm traktında selikli qişaların atrofiyası (atrofik qlossit, stomatit qastrit, enterit)</a:t>
            </a:r>
            <a:endParaRPr lang="en-US" sz="2800"/>
          </a:p>
          <a:p>
            <a:r>
              <a:rPr lang="en-US" sz="2800"/>
              <a:t>Qanyaranma sisteminin pozulması, qeyri-effektiv eritropoez, qranulopoez, trombositopoez, meqaloblast anemiya, leyko-trombositopeniya</a:t>
            </a:r>
            <a:endParaRPr lang="en-US" sz="2800"/>
          </a:p>
          <a:p>
            <a:r>
              <a:rPr lang="en-US" sz="2800"/>
              <a:t>Toksiki metilmalon, propion turşusunun toplanması</a:t>
            </a:r>
            <a:endParaRPr lang="en-US" sz="2800"/>
          </a:p>
          <a:p>
            <a:r>
              <a:rPr lang="en-US" sz="2800"/>
              <a:t>Neyropsixi sindromlar, funikulyar mieloz</a:t>
            </a:r>
            <a:endParaRPr 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82575" y="224155"/>
            <a:ext cx="11749405" cy="62668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26770"/>
            <a:ext cx="10662285" cy="5321935"/>
          </a:xfrm>
          <a:solidFill>
            <a:schemeClr val="accent3">
              <a:lumMod val="50000"/>
            </a:schemeClr>
          </a:solidFill>
        </p:spPr>
        <p:txBody>
          <a:bodyPr/>
          <a:p>
            <a:r>
              <a:rPr lang="en-US" sz="2400"/>
              <a:t>B12 vitamininin çatışmazlığı zamanı DNT sintezi zəifləyir, hüceyrələrdə gedən mitoz prosesi ilkin fazalarda dayanır.</a:t>
            </a:r>
            <a:endParaRPr lang="en-US" sz="2400"/>
          </a:p>
          <a:p>
            <a:r>
              <a:rPr lang="en-US" sz="2400"/>
              <a:t>B12 vitaminin kofermentləri (metilkobalamin) DNT sintezi üçün timidinin əmələ gəlməsində iştirak edir.</a:t>
            </a:r>
            <a:endParaRPr lang="en-US" sz="2400"/>
          </a:p>
          <a:p>
            <a:r>
              <a:rPr lang="en-US" sz="2400"/>
              <a:t>Hüceyrənin bölünməsi xromosomların ikiləşməsi ilə gedir və bunun üçün də DNT tələb olunur.</a:t>
            </a:r>
            <a:endParaRPr lang="en-US" sz="2400"/>
          </a:p>
          <a:p>
            <a:r>
              <a:rPr lang="en-US" sz="2400"/>
              <a:t>DNT-nın çatışmamazlığı zamanı hüceyrə bölünə bilmir və əvəzində ölçüləri artır.</a:t>
            </a:r>
            <a:endParaRPr lang="en-US" sz="2400"/>
          </a:p>
          <a:p>
            <a:r>
              <a:rPr lang="en-US" sz="2400"/>
              <a:t>Hemoqlobinin əmələ gəlməsi ilə hüceyrənin yetişməsinin sinxronluğu pozulur.</a:t>
            </a:r>
            <a:endParaRPr lang="en-US" sz="2400"/>
          </a:p>
          <a:p>
            <a:r>
              <a:rPr lang="en-US" sz="2400"/>
              <a:t>Mitotik (profaza, metafaza, anafaza, telefaza) tsikllərin uzanması nəticəsində Hb yaranması üçün vaxt daha çox sərf olunur.</a:t>
            </a:r>
            <a:endParaRPr 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6838</Words>
  <Application>WPS Presentation</Application>
  <PresentationFormat>Widescreen</PresentationFormat>
  <Paragraphs>172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SimSun</vt:lpstr>
      <vt:lpstr>Wingdings</vt:lpstr>
      <vt:lpstr>Microsoft YaHei</vt:lpstr>
      <vt:lpstr>Arial Unicode MS</vt:lpstr>
      <vt:lpstr>Calibri</vt:lpstr>
      <vt:lpstr>Art_mountaineering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HELLO</cp:lastModifiedBy>
  <cp:revision>2</cp:revision>
  <dcterms:created xsi:type="dcterms:W3CDTF">2023-05-18T18:19:00Z</dcterms:created>
  <dcterms:modified xsi:type="dcterms:W3CDTF">2023-10-24T19:33:16Z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32A482AEAEDE4E589B4127AE320783B9_13</vt:lpwstr>
  </property>
  <property fmtid="{D5CDD505-2E9C-101B-9397-08002B2CF9AE}" pid="3" name="KSOProductBuildVer">
    <vt:lpwstr>1033-12.2.0.13266</vt:lpwstr>
  </property>
</Properties>
</file>