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8" r:id="rId4"/>
    <p:sldId id="265" r:id="rId5"/>
    <p:sldId id="259" r:id="rId6"/>
    <p:sldId id="260" r:id="rId7"/>
    <p:sldId id="261" r:id="rId8"/>
    <p:sldId id="262"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EE256"/>
            </a:gs>
            <a:gs pos="100000">
              <a:srgbClr val="52762D"/>
            </a:gs>
          </a:gsLst>
          <a:lin ang="5400000" scaled="0"/>
        </a:gradFill>
        <a:effectLst/>
      </p:bgPr>
    </p:bg>
    <p:spTree>
      <p:nvGrpSpPr>
        <p:cNvPr id="1" name=""/>
        <p:cNvGrpSpPr/>
        <p:nvPr/>
      </p:nvGrpSpPr>
      <p:grpSpPr/>
      <p:sp>
        <p:nvSpPr>
          <p:cNvPr id="3" name="Content Placeholder 2"/>
          <p:cNvSpPr>
            <a:spLocks noGrp="1"/>
          </p:cNvSpPr>
          <p:nvPr>
            <p:ph idx="1"/>
          </p:nvPr>
        </p:nvSpPr>
        <p:spPr>
          <a:xfrm>
            <a:off x="452755" y="962025"/>
            <a:ext cx="11432540" cy="5456555"/>
          </a:xfrm>
          <a:solidFill>
            <a:schemeClr val="accent6"/>
          </a:solidFill>
        </p:spPr>
        <p:txBody>
          <a:bodyPr/>
          <a:p>
            <a:pPr>
              <a:buFont typeface="Wingdings" panose="05000000000000000000" charset="0"/>
              <a:buChar char="Ø"/>
            </a:pPr>
            <a:r>
              <a:rPr lang="az-Latn-AZ" altLang="en-US"/>
              <a:t>Epidermisin bazal qatında və melanin piqmenti sintez edən hüceyrələrdən -melanoblastlardan  inkişaf edən bədxassəli şişdir </a:t>
            </a:r>
            <a:endParaRPr lang="az-Latn-AZ" altLang="en-US"/>
          </a:p>
          <a:p>
            <a:pPr>
              <a:buFont typeface="Wingdings" panose="05000000000000000000" charset="0"/>
              <a:buChar char="Ø"/>
            </a:pPr>
            <a:r>
              <a:rPr lang="az-Latn-AZ" altLang="en-US"/>
              <a:t>Ən yüksək bədxassəli gedişə malik şişdir,metastazı limfogen və hematogen yolla şiddətli olur</a:t>
            </a:r>
            <a:endParaRPr lang="az-Latn-AZ" altLang="en-US"/>
          </a:p>
          <a:p>
            <a:pPr>
              <a:buFont typeface="Wingdings" panose="05000000000000000000" charset="0"/>
              <a:buChar char="Ø"/>
            </a:pPr>
            <a:r>
              <a:rPr lang="az-Latn-AZ" altLang="en-US"/>
              <a:t>Dərinin bütün bədxassəli şişlərinin 10%-i melanomanın payına düşməsinə baxmayaraq dəri xərçəngi arasında ölüm halları 80% melanomanın payına düşür</a:t>
            </a:r>
            <a:endParaRPr lang="az-Latn-AZ"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sz="half" idx="2"/>
          </p:nvPr>
        </p:nvSpPr>
        <p:spPr>
          <a:xfrm>
            <a:off x="201930" y="165100"/>
            <a:ext cx="11849735" cy="6442075"/>
          </a:xfrm>
          <a:gradFill>
            <a:gsLst>
              <a:gs pos="100000">
                <a:srgbClr val="FE4444"/>
              </a:gs>
              <a:gs pos="100000">
                <a:srgbClr val="832B2B"/>
              </a:gs>
            </a:gsLst>
            <a:lin ang="5400000" scaled="0"/>
          </a:gradFill>
        </p:spPr>
        <p:txBody>
          <a:bodyPr/>
          <a:p>
            <a:pPr>
              <a:buFont typeface="Wingdings" panose="05000000000000000000" charset="0"/>
              <a:buChar char="Ø"/>
            </a:pPr>
            <a:r>
              <a:rPr lang="az-Latn-AZ" altLang="en-US"/>
              <a:t>Gənlik melanoması-uşaqlarda ən çox olur</a:t>
            </a:r>
            <a:endParaRPr lang="az-Latn-AZ" altLang="en-US"/>
          </a:p>
          <a:p>
            <a:pPr>
              <a:buFont typeface="Wingdings" panose="05000000000000000000" charset="0"/>
              <a:buChar char="Ø"/>
            </a:pPr>
            <a:r>
              <a:rPr lang="az-Latn-AZ" altLang="en-US"/>
              <a:t>Solğun-qırmızı,sarımtıl-qırmızı və ya kürəşəkilli düyüncük şəklində olur</a:t>
            </a:r>
            <a:endParaRPr lang="az-Latn-AZ" altLang="en-US"/>
          </a:p>
          <a:p>
            <a:pPr>
              <a:buFont typeface="Wingdings" panose="05000000000000000000" charset="0"/>
              <a:buChar char="Ø"/>
            </a:pPr>
            <a:r>
              <a:rPr lang="az-Latn-AZ" altLang="en-US"/>
              <a:t>Əsasən xoşxassəli gedişə malik olur</a:t>
            </a:r>
            <a:endParaRPr lang="az-Latn-AZ" altLang="en-US"/>
          </a:p>
          <a:p>
            <a:pPr marL="0" indent="0">
              <a:buFont typeface="Wingdings" panose="05000000000000000000" charset="0"/>
              <a:buNone/>
            </a:pPr>
            <a:endParaRPr lang="az-Latn-AZ" altLang="en-US"/>
          </a:p>
          <a:p>
            <a:pPr>
              <a:buFont typeface="Wingdings" panose="05000000000000000000" charset="0"/>
              <a:buChar char="Ø"/>
            </a:pPr>
            <a:r>
              <a:rPr lang="az-Latn-AZ" altLang="en-US"/>
              <a:t>Profilaktika-günəş şualarından qorunmaq,günəş qoruyucu kremlərdən istifadə etmək,piqment nevuslarının vaxtında aşkar olunub xaric olunmasıdır,hər nevusun sağlam toxumalarla sərhədindən 0,5-1sm (həm eninə həm də dərinliyə) aralıdan kəsilib götürülməsi ən etibarlı profilaktikadır</a:t>
            </a:r>
            <a:endParaRPr lang="az-Latn-AZ" altLang="en-US"/>
          </a:p>
          <a:p>
            <a:pPr marL="0" indent="0">
              <a:buFont typeface="Wingdings" panose="05000000000000000000" charset="0"/>
              <a:buNone/>
            </a:pPr>
            <a:endParaRPr lang="az-Latn-AZ" altLang="en-US"/>
          </a:p>
          <a:p>
            <a:endParaRPr lang="az-Latn-AZ"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rcRect l="2449" b="23758"/>
          <a:stretch>
            <a:fillRect/>
          </a:stretch>
        </p:blipFill>
        <p:spPr>
          <a:xfrm>
            <a:off x="155575" y="172720"/>
            <a:ext cx="11722100" cy="65131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09600" y="1600200"/>
            <a:ext cx="11256010" cy="4671695"/>
          </a:xfrm>
          <a:blipFill rotWithShape="1">
            <a:blip r:embed="rId1"/>
            <a:tile tx="0" ty="0" sx="100000" sy="100000" flip="none" algn="tl"/>
          </a:blipFill>
        </p:spPr>
        <p:txBody>
          <a:bodyPr/>
          <a:p>
            <a:r>
              <a:rPr lang="en-US"/>
              <a:t> Baş ve boyun d</a:t>
            </a:r>
            <a:r>
              <a:rPr lang="az-Latn-AZ" altLang="en-US"/>
              <a:t>ə</a:t>
            </a:r>
            <a:r>
              <a:rPr lang="en-US"/>
              <a:t>risinda d</a:t>
            </a:r>
            <a:r>
              <a:rPr lang="az-Latn-AZ" altLang="en-US"/>
              <a:t>ə</a:t>
            </a:r>
            <a:r>
              <a:rPr lang="en-US"/>
              <a:t> melanomaya qadınlarda çox tasadüf edilir. Kişilerde isa gövd</a:t>
            </a:r>
            <a:r>
              <a:rPr lang="az-Latn-AZ" altLang="en-US"/>
              <a:t>ə</a:t>
            </a:r>
            <a:r>
              <a:rPr lang="en-US"/>
              <a:t>nin, xüsusila da arxa d</a:t>
            </a:r>
            <a:r>
              <a:rPr lang="az-Latn-AZ" altLang="en-US"/>
              <a:t>ə</a:t>
            </a:r>
            <a:r>
              <a:rPr lang="en-US"/>
              <a:t>risinin melanomasına çox t</a:t>
            </a:r>
            <a:r>
              <a:rPr lang="az-Latn-AZ" altLang="en-US"/>
              <a:t>ə</a:t>
            </a:r>
            <a:r>
              <a:rPr lang="en-US"/>
              <a:t>sadüf edilir. Böyüm</a:t>
            </a:r>
            <a:r>
              <a:rPr lang="az-Latn-AZ" altLang="en-US"/>
              <a:t>ə</a:t>
            </a:r>
            <a:r>
              <a:rPr lang="en-US"/>
              <a:t>si v</a:t>
            </a:r>
            <a:r>
              <a:rPr lang="az-Latn-AZ" altLang="en-US"/>
              <a:t>ə </a:t>
            </a:r>
            <a:r>
              <a:rPr lang="en-US"/>
              <a:t>yayılması. Melanomaların böyüm</a:t>
            </a:r>
            <a:r>
              <a:rPr lang="az-Latn-AZ" altLang="en-US"/>
              <a:t>ə</a:t>
            </a:r>
            <a:r>
              <a:rPr lang="en-US"/>
              <a:t>si va y</a:t>
            </a:r>
            <a:r>
              <a:rPr lang="az-Latn-AZ" altLang="en-US"/>
              <a:t>ə</a:t>
            </a:r>
            <a:r>
              <a:rPr lang="en-US"/>
              <a:t>yılması </a:t>
            </a:r>
            <a:r>
              <a:rPr lang="az-Latn-AZ" altLang="en-US"/>
              <a:t>ə</a:t>
            </a:r>
            <a:r>
              <a:rPr lang="en-US"/>
              <a:t>traf toxumalara siray</a:t>
            </a:r>
            <a:r>
              <a:rPr lang="az-Latn-AZ" altLang="en-US"/>
              <a:t>ə</a:t>
            </a:r>
            <a:r>
              <a:rPr lang="en-US"/>
              <a:t>tetm</a:t>
            </a:r>
            <a:r>
              <a:rPr lang="az-Latn-AZ" altLang="en-US"/>
              <a:t>ə</a:t>
            </a:r>
            <a:r>
              <a:rPr lang="en-US"/>
              <a:t>, limfogen va hematogen metastazverma yolları il</a:t>
            </a:r>
            <a:r>
              <a:rPr lang="az-Latn-AZ" altLang="en-US"/>
              <a:t>ə </a:t>
            </a:r>
            <a:r>
              <a:rPr lang="en-US"/>
              <a:t>baş verir. Melanoma üç istiqamata böyüyür: d</a:t>
            </a:r>
            <a:r>
              <a:rPr lang="az-Latn-AZ" altLang="en-US"/>
              <a:t>ə</a:t>
            </a:r>
            <a:r>
              <a:rPr lang="en-US"/>
              <a:t>ri üz</a:t>
            </a:r>
            <a:r>
              <a:rPr lang="az-Latn-AZ" altLang="en-US"/>
              <a:t>ə</a:t>
            </a:r>
            <a:r>
              <a:rPr lang="en-US"/>
              <a:t>rina, onun s</a:t>
            </a:r>
            <a:r>
              <a:rPr lang="az-Latn-AZ" altLang="en-US"/>
              <a:t>ə</a:t>
            </a:r>
            <a:r>
              <a:rPr lang="en-US"/>
              <a:t>thi boyunca ya d</a:t>
            </a:r>
            <a:r>
              <a:rPr lang="az-Latn-AZ" altLang="en-US"/>
              <a:t>ə</a:t>
            </a:r>
            <a:r>
              <a:rPr lang="en-US"/>
              <a:t>rina. </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262255" y="457200"/>
            <a:ext cx="11703685" cy="5982970"/>
          </a:xfrm>
          <a:solidFill>
            <a:schemeClr val="bg1">
              <a:lumMod val="75000"/>
            </a:schemeClr>
          </a:solidFill>
        </p:spPr>
        <p:txBody>
          <a:bodyPr/>
          <a:p>
            <a:r>
              <a:rPr lang="en-US"/>
              <a:t>Şiş b</a:t>
            </a:r>
            <a:r>
              <a:rPr lang="az-Latn-AZ" altLang="en-US"/>
              <a:t>ö</a:t>
            </a:r>
            <a:r>
              <a:rPr lang="en-US"/>
              <a:t>yüm</a:t>
            </a:r>
            <a:r>
              <a:rPr lang="az-Latn-AZ" altLang="en-US">
                <a:sym typeface="+mn-ea"/>
              </a:rPr>
              <a:t>ə</a:t>
            </a:r>
            <a:r>
              <a:rPr lang="en-US"/>
              <a:t>sind</a:t>
            </a:r>
            <a:r>
              <a:rPr lang="az-Latn-AZ" altLang="en-US">
                <a:sym typeface="+mn-ea"/>
              </a:rPr>
              <a:t>ə</a:t>
            </a:r>
            <a:r>
              <a:rPr lang="en-US"/>
              <a:t> iki faza keçirir. </a:t>
            </a:r>
            <a:r>
              <a:rPr lang="az-Latn-AZ" altLang="en-US"/>
              <a:t>Ə</a:t>
            </a:r>
            <a:r>
              <a:rPr lang="en-US"/>
              <a:t>vv</a:t>
            </a:r>
            <a:r>
              <a:rPr lang="az-Latn-AZ" altLang="en-US">
                <a:sym typeface="+mn-ea"/>
              </a:rPr>
              <a:t>ə</a:t>
            </a:r>
            <a:r>
              <a:rPr lang="en-US"/>
              <a:t>lc</a:t>
            </a:r>
            <a:r>
              <a:rPr lang="az-Latn-AZ" altLang="en-US">
                <a:sym typeface="+mn-ea"/>
              </a:rPr>
              <a:t>ə</a:t>
            </a:r>
            <a:r>
              <a:rPr lang="en-US"/>
              <a:t> d</a:t>
            </a:r>
            <a:r>
              <a:rPr lang="az-Latn-AZ" altLang="en-US">
                <a:sym typeface="+mn-ea"/>
              </a:rPr>
              <a:t>ə</a:t>
            </a:r>
            <a:r>
              <a:rPr lang="en-US"/>
              <a:t>rinin s</a:t>
            </a:r>
            <a:r>
              <a:rPr lang="az-Latn-AZ" altLang="en-US">
                <a:sym typeface="+mn-ea"/>
              </a:rPr>
              <a:t>ə</a:t>
            </a:r>
            <a:r>
              <a:rPr lang="en-US"/>
              <a:t>thi boyunca böyüma üstünlük teşkil edir ki, bu da radial va ya horizontal faza adlanır. İkinci faza — vertikal faza adlanır; bu zaman şiş d</a:t>
            </a:r>
            <a:r>
              <a:rPr lang="az-Latn-AZ" altLang="en-US">
                <a:sym typeface="+mn-ea"/>
              </a:rPr>
              <a:t>ə</a:t>
            </a:r>
            <a:r>
              <a:rPr lang="en-US"/>
              <a:t>ri üz</a:t>
            </a:r>
            <a:r>
              <a:rPr lang="az-Latn-AZ" altLang="en-US"/>
              <a:t>ə</a:t>
            </a:r>
            <a:r>
              <a:rPr lang="en-US"/>
              <a:t>rin</a:t>
            </a:r>
            <a:r>
              <a:rPr lang="az-Latn-AZ" altLang="en-US">
                <a:sym typeface="+mn-ea"/>
              </a:rPr>
              <a:t>ə</a:t>
            </a:r>
            <a:r>
              <a:rPr lang="en-US"/>
              <a:t> va d</a:t>
            </a:r>
            <a:r>
              <a:rPr lang="az-Latn-AZ" altLang="en-US">
                <a:sym typeface="+mn-ea"/>
              </a:rPr>
              <a:t>ə</a:t>
            </a:r>
            <a:r>
              <a:rPr lang="en-US"/>
              <a:t>rina yayılır. D</a:t>
            </a:r>
            <a:r>
              <a:rPr lang="az-Latn-AZ" altLang="en-US">
                <a:sym typeface="+mn-ea"/>
              </a:rPr>
              <a:t>ə</a:t>
            </a:r>
            <a:r>
              <a:rPr lang="en-US"/>
              <a:t>rin</a:t>
            </a:r>
            <a:r>
              <a:rPr lang="az-Latn-AZ" altLang="en-US">
                <a:sym typeface="+mn-ea"/>
              </a:rPr>
              <a:t>ə</a:t>
            </a:r>
            <a:r>
              <a:rPr lang="en-US"/>
              <a:t> inkişaf etdikc</a:t>
            </a:r>
            <a:r>
              <a:rPr lang="az-Latn-AZ" altLang="en-US">
                <a:sym typeface="+mn-ea"/>
              </a:rPr>
              <a:t>ə</a:t>
            </a:r>
            <a:r>
              <a:rPr lang="en-US"/>
              <a:t> bir-birinin ardınca d</a:t>
            </a:r>
            <a:r>
              <a:rPr lang="az-Latn-AZ" altLang="en-US">
                <a:sym typeface="+mn-ea"/>
              </a:rPr>
              <a:t>ə</a:t>
            </a:r>
            <a:r>
              <a:rPr lang="en-US"/>
              <a:t>ri qatlarına v</a:t>
            </a:r>
            <a:r>
              <a:rPr lang="az-Latn-AZ" altLang="en-US">
                <a:sym typeface="+mn-ea"/>
              </a:rPr>
              <a:t>ə</a:t>
            </a:r>
            <a:r>
              <a:rPr lang="en-US"/>
              <a:t> ondan aşağıda yerl</a:t>
            </a:r>
            <a:r>
              <a:rPr lang="az-Latn-AZ" altLang="en-US">
                <a:sym typeface="+mn-ea"/>
              </a:rPr>
              <a:t>ə</a:t>
            </a:r>
            <a:r>
              <a:rPr lang="en-US"/>
              <a:t>ş</a:t>
            </a:r>
            <a:r>
              <a:rPr lang="az-Latn-AZ" altLang="en-US">
                <a:sym typeface="+mn-ea"/>
              </a:rPr>
              <a:t>ə</a:t>
            </a:r>
            <a:r>
              <a:rPr lang="en-US"/>
              <a:t>n toxumalara sirayat edir. </a:t>
            </a:r>
            <a:endParaRPr lang="en-US"/>
          </a:p>
          <a:p>
            <a:r>
              <a:rPr lang="en-US"/>
              <a:t>Şiş n</a:t>
            </a:r>
            <a:r>
              <a:rPr lang="az-Latn-AZ" altLang="en-US">
                <a:sym typeface="+mn-ea"/>
              </a:rPr>
              <a:t>ə</a:t>
            </a:r>
            <a:r>
              <a:rPr lang="en-US"/>
              <a:t> q</a:t>
            </a:r>
            <a:r>
              <a:rPr lang="az-Latn-AZ" altLang="en-US">
                <a:sym typeface="+mn-ea"/>
              </a:rPr>
              <a:t>ə</a:t>
            </a:r>
            <a:r>
              <a:rPr lang="en-US"/>
              <a:t>d</a:t>
            </a:r>
            <a:r>
              <a:rPr lang="az-Latn-AZ" altLang="en-US">
                <a:sym typeface="+mn-ea"/>
              </a:rPr>
              <a:t>ə</a:t>
            </a:r>
            <a:r>
              <a:rPr lang="en-US"/>
              <a:t>r d</a:t>
            </a:r>
            <a:r>
              <a:rPr lang="az-Latn-AZ" altLang="en-US">
                <a:sym typeface="+mn-ea"/>
              </a:rPr>
              <a:t>ə</a:t>
            </a:r>
            <a:r>
              <a:rPr lang="en-US"/>
              <a:t>rina yayılarsa, prognoz bir o qadar pis olur. Şişin d</a:t>
            </a:r>
            <a:r>
              <a:rPr lang="az-Latn-AZ" altLang="en-US">
                <a:sym typeface="+mn-ea"/>
              </a:rPr>
              <a:t>ə</a:t>
            </a:r>
            <a:r>
              <a:rPr lang="en-US"/>
              <a:t>ri t</a:t>
            </a:r>
            <a:r>
              <a:rPr lang="az-Latn-AZ" altLang="en-US">
                <a:sym typeface="+mn-ea"/>
              </a:rPr>
              <a:t>ə</a:t>
            </a:r>
            <a:r>
              <a:rPr lang="en-US"/>
              <a:t>b</a:t>
            </a:r>
            <a:r>
              <a:rPr lang="az-Latn-AZ" altLang="en-US">
                <a:sym typeface="+mn-ea"/>
              </a:rPr>
              <a:t>ə</a:t>
            </a:r>
            <a:r>
              <a:rPr lang="en-US"/>
              <a:t>qal</a:t>
            </a:r>
            <a:r>
              <a:rPr lang="az-Latn-AZ" altLang="en-US">
                <a:sym typeface="+mn-ea"/>
              </a:rPr>
              <a:t>ə</a:t>
            </a:r>
            <a:r>
              <a:rPr lang="en-US"/>
              <a:t>rin</a:t>
            </a:r>
            <a:r>
              <a:rPr lang="az-Latn-AZ" altLang="en-US">
                <a:sym typeface="+mn-ea"/>
              </a:rPr>
              <a:t>ə </a:t>
            </a:r>
            <a:r>
              <a:rPr lang="en-US"/>
              <a:t>sirayat etm</a:t>
            </a:r>
            <a:r>
              <a:rPr lang="az-Latn-AZ" altLang="en-US">
                <a:sym typeface="+mn-ea"/>
              </a:rPr>
              <a:t>ə</a:t>
            </a:r>
            <a:r>
              <a:rPr lang="en-US"/>
              <a:t>si mikroskopik t</a:t>
            </a:r>
            <a:r>
              <a:rPr lang="az-Latn-AZ" altLang="en-US">
                <a:sym typeface="+mn-ea"/>
              </a:rPr>
              <a:t>ə</a:t>
            </a:r>
            <a:r>
              <a:rPr lang="en-US"/>
              <a:t>dqiqat say</a:t>
            </a:r>
            <a:r>
              <a:rPr lang="az-Latn-AZ" altLang="en-US">
                <a:sym typeface="+mn-ea"/>
              </a:rPr>
              <a:t>ə</a:t>
            </a:r>
            <a:r>
              <a:rPr lang="en-US"/>
              <a:t>sinde mü</a:t>
            </a:r>
            <a:r>
              <a:rPr lang="az-Latn-AZ" altLang="en-US">
                <a:sym typeface="+mn-ea"/>
              </a:rPr>
              <a:t>ə</a:t>
            </a:r>
            <a:r>
              <a:rPr lang="en-US"/>
              <a:t>yy</a:t>
            </a:r>
            <a:r>
              <a:rPr lang="az-Latn-AZ" altLang="en-US">
                <a:sym typeface="+mn-ea"/>
              </a:rPr>
              <a:t>ə</a:t>
            </a:r>
            <a:r>
              <a:rPr lang="en-US"/>
              <a:t>nl</a:t>
            </a:r>
            <a:r>
              <a:rPr lang="az-Latn-AZ" altLang="en-US">
                <a:sym typeface="+mn-ea"/>
              </a:rPr>
              <a:t>ə</a:t>
            </a:r>
            <a:r>
              <a:rPr lang="en-US"/>
              <a:t>şdirilir. Klarkın t</a:t>
            </a:r>
            <a:r>
              <a:rPr lang="az-Latn-AZ" altLang="en-US">
                <a:sym typeface="+mn-ea"/>
              </a:rPr>
              <a:t>ə</a:t>
            </a:r>
            <a:r>
              <a:rPr lang="en-US"/>
              <a:t>klif etdiyi t</a:t>
            </a:r>
            <a:r>
              <a:rPr lang="az-Latn-AZ" altLang="en-US">
                <a:sym typeface="+mn-ea"/>
              </a:rPr>
              <a:t>ə</a:t>
            </a:r>
            <a:r>
              <a:rPr lang="en-US"/>
              <a:t>snifat üzr</a:t>
            </a:r>
            <a:r>
              <a:rPr lang="az-Latn-AZ" altLang="en-US">
                <a:sym typeface="+mn-ea"/>
              </a:rPr>
              <a:t>ə</a:t>
            </a:r>
            <a:r>
              <a:rPr lang="en-US"/>
              <a:t> 4-5-ci d</a:t>
            </a:r>
            <a:r>
              <a:rPr lang="az-Latn-AZ" altLang="en-US">
                <a:sym typeface="+mn-ea"/>
              </a:rPr>
              <a:t>ə</a:t>
            </a:r>
            <a:r>
              <a:rPr lang="en-US"/>
              <a:t>r</a:t>
            </a:r>
            <a:r>
              <a:rPr lang="az-Latn-AZ" altLang="en-US">
                <a:sym typeface="+mn-ea"/>
              </a:rPr>
              <a:t>ə</a:t>
            </a:r>
            <a:r>
              <a:rPr lang="en-US"/>
              <a:t>c</a:t>
            </a:r>
            <a:r>
              <a:rPr lang="az-Latn-AZ" altLang="en-US">
                <a:sym typeface="+mn-ea"/>
              </a:rPr>
              <a:t>ə</a:t>
            </a:r>
            <a:r>
              <a:rPr lang="en-US"/>
              <a:t>li invaziyalar-da prognoz pis olur.</a:t>
            </a:r>
            <a:r>
              <a:rPr lang="az-Latn-AZ" altLang="en-US"/>
              <a:t> </a:t>
            </a:r>
            <a:r>
              <a:rPr lang="en-US"/>
              <a:t>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05410" y="120650"/>
            <a:ext cx="12656820" cy="8800465"/>
          </a:xfrm>
          <a:solidFill>
            <a:schemeClr val="bg1">
              <a:lumMod val="75000"/>
            </a:schemeClr>
          </a:solidFill>
        </p:spPr>
        <p:txBody>
          <a:bodyPr/>
          <a:p>
            <a:r>
              <a:rPr lang="en-US"/>
              <a:t>Melanomaların morfoloji və klinik xüsusiyyətlərini nəzərə alaraq Klark şişin böyüməsinin 3 klinik formasını ayırd etmişdir:</a:t>
            </a:r>
            <a:endParaRPr lang="en-US"/>
          </a:p>
          <a:p>
            <a:r>
              <a:rPr lang="en-US"/>
              <a:t>1. Səthi-yayılan melanoma  bütün melanomaların 70—75% -ni təşkil edir, adətən nevuslardan inkişaf edir. İnkişafında iki faza keçirir. Birinci fazada şişin böyüməsi radial və ya horizontal istiqamətdə epitelial təbəqə hüdudunda olur. I dərəcə invaziyaya, yəni melanoma in situ-ya uyğun gəlir. Bu, tədricən böyüyən (yarım ildən 5 ilə qədər) girdə və ya oval formalı, dəqiq sərhədli, yastı və ya dəri səthindən bir az qalxmış, bir az bərkimiş piqment ləkəsidir. İkinci  vertikal böyümə fazasında şiş hüceyrələri bazal membran vasitəsilə dermanın retikulyar təbəqəsinə və dərialtı piy qatına keçir. Ləkə üzərindən tez böyüyən, boz çəhrayı və ya daha tünd düyüncüklər çıxmağa başlayır.   </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sz="half" idx="2"/>
          </p:nvPr>
        </p:nvSpPr>
        <p:spPr>
          <a:xfrm>
            <a:off x="-635" y="635"/>
            <a:ext cx="12192000" cy="6857365"/>
          </a:xfrm>
          <a:solidFill>
            <a:schemeClr val="bg1">
              <a:lumMod val="75000"/>
            </a:schemeClr>
          </a:solidFill>
        </p:spPr>
        <p:txBody>
          <a:bodyPr/>
          <a:p>
            <a:pPr marL="0" indent="0">
              <a:buNone/>
            </a:pPr>
            <a:r>
              <a:rPr lang="en-US"/>
              <a:t>2.Bədxassəli lentiqo-melanoma Dübreyin məhdudlaşmış xərçəngöııü melanozu fonunda inkişaf edir. Bütün dəri melanomalarının 4-10% -ni təşkil edir. Radial böyümə fazasında epidermisin bazal qatında melanositlərin proliferasiyası baş verir. Qalınlaşmış bazal membran parçalanır</a:t>
            </a:r>
            <a:r>
              <a:rPr lang="az-Latn-AZ" altLang="en-US"/>
              <a:t>,</a:t>
            </a:r>
            <a:r>
              <a:rPr lang="en-US"/>
              <a:t>anaplaziyaya uğramış melanositlər dermanın məməyəbənzər təbəqəsinə invaziya edir II dərəcəli iııvaziya. Lentiqo-melanoma səthi-yayılan formadan </a:t>
            </a:r>
            <a:r>
              <a:rPr lang="az-Latn-AZ" altLang="en-US"/>
              <a:t>f</a:t>
            </a:r>
            <a:r>
              <a:rPr lang="en-US"/>
              <a:t>ərq</a:t>
            </a:r>
            <a:r>
              <a:rPr lang="az-Latn-AZ" altLang="en-US"/>
              <a:t>i</a:t>
            </a:r>
            <a:r>
              <a:rPr lang="en-US"/>
              <a:t> </a:t>
            </a:r>
            <a:r>
              <a:rPr lang="az-Latn-AZ" altLang="en-US"/>
              <a:t> </a:t>
            </a:r>
            <a:r>
              <a:rPr lang="en-US"/>
              <a:t>, lentiqo-melanomanın dəqiq sərhədləri olmur, bərklikdən məhrum olmuşdur, dəri səthindən qalxmır, əksinə, epidermisin səthi təbəqələrinə qədər şiş invaziyası olmadığından yastı olur. Lentiqo-melanoma nisbətən xoşxassəli gedişə malik olub tədricən böyüyür. Vertikal böyümə fazasında onun səthində tez böyüyən düyünlər əmələ gəlir və şiş tezliklə geniş metastaz verir.</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useBgFill="1">
        <p:nvSpPr>
          <p:cNvPr id="3" name="Content Placeholder 2"/>
          <p:cNvSpPr>
            <a:spLocks noGrp="1"/>
          </p:cNvSpPr>
          <p:nvPr>
            <p:ph sz="half" idx="1"/>
          </p:nvPr>
        </p:nvSpPr>
        <p:spPr>
          <a:xfrm>
            <a:off x="285115" y="222250"/>
            <a:ext cx="12063730" cy="6778625"/>
          </a:xfrm>
        </p:spPr>
        <p:txBody>
          <a:bodyPr/>
          <a:p>
            <a:endParaRPr lang="en-US"/>
          </a:p>
          <a:p>
            <a:r>
              <a:rPr lang="en-US"/>
              <a:t>3. Düyünlü (nodulyar) melanoma yalnız vertikal böyümə fazasına malik olub, dermanın bütün təbəqələri vasitəsilə dərialtı piy təbəqəsinə . Yastı və ya bir az qalxmış düyün və ya ayaqcıq üzərində yerləşən ekzofit polip görünüşlü olub, tezliklə xoralaşır (şəkil 9.16</a:t>
            </a:r>
            <a:r>
              <a:rPr lang="az-Latn-AZ" altLang="en-US"/>
              <a:t>-</a:t>
            </a:r>
            <a:r>
              <a:rPr lang="en-US"/>
              <a:t>9.18). Bütün dəri</a:t>
            </a:r>
            <a:r>
              <a:rPr lang="az-Latn-AZ" altLang="en-US"/>
              <a:t> </a:t>
            </a:r>
            <a:r>
              <a:rPr lang="en-US"/>
              <a:t>melanomalarının 15</a:t>
            </a:r>
            <a:r>
              <a:rPr lang="az-Latn-AZ" altLang="en-US"/>
              <a:t>-</a:t>
            </a:r>
            <a:r>
              <a:rPr lang="en-US"/>
              <a:t>30%-ni təşkil edir. Aqressiv gediş, sürətli böyümə və qeyri-qənaətbəxş proqnozla</a:t>
            </a:r>
            <a:endParaRPr lang="en-US"/>
          </a:p>
          <a:p>
            <a:pPr marL="0" indent="0">
              <a:buNone/>
            </a:pPr>
            <a:r>
              <a:rPr lang="az-Latn-AZ" altLang="en-US"/>
              <a:t>   </a:t>
            </a:r>
            <a:r>
              <a:rPr lang="en-US"/>
              <a:t>səciyyələnir.</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0">
          <a:gsLst>
            <a:gs pos="84000">
              <a:schemeClr val="folHlink"/>
            </a:gs>
            <a:gs pos="100000">
              <a:schemeClr val="bg1"/>
            </a:gs>
          </a:gsLst>
          <a:lin ang="5400000" scaled="1"/>
          <a:tileRect/>
        </a:gradFill>
        <a:effectLst/>
      </p:bgPr>
    </p:bg>
    <p:spTree>
      <p:nvGrpSpPr>
        <p:cNvPr id="1" name=""/>
        <p:cNvGrpSpPr/>
        <p:nvPr/>
      </p:nvGrpSpPr>
      <p:grpSpPr/>
      <p:sp>
        <p:nvSpPr>
          <p:cNvPr id="3" name="Content Placeholder 2"/>
          <p:cNvSpPr>
            <a:spLocks noGrp="1"/>
          </p:cNvSpPr>
          <p:nvPr>
            <p:ph sz="half" idx="1"/>
          </p:nvPr>
        </p:nvSpPr>
        <p:spPr>
          <a:xfrm>
            <a:off x="609600" y="1600200"/>
            <a:ext cx="11144885" cy="4526280"/>
          </a:xfrm>
        </p:spPr>
        <p:txBody>
          <a:bodyPr/>
          <a:p>
            <a:r>
              <a:rPr lang="en-US"/>
              <a:t>Melanoma coşqun və erkən metastaz verməsi ilə fərqlənir və bədxassəli şişlər arasında xüsusi yer tutur. Metastazlar ən çox regionar limfa düyünlərində və dəridə olur. Kişilərin 50%-də, qadınların 37%-də regionar limfa düyünlərində metastaz olur (V.V.Yavorski). Uzaq limfa düyünlərində me-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75000">
              <a:srgbClr val="000099">
                <a:alpha val="100000"/>
              </a:srgbClr>
            </a:gs>
            <a:gs pos="0">
              <a:schemeClr val="folHlink"/>
            </a:gs>
            <a:gs pos="100000">
              <a:schemeClr val="bg1"/>
            </a:gs>
          </a:gsLst>
          <a:lin ang="5400000" scaled="1"/>
          <a:tileRect/>
        </a:gradFill>
        <a:effectLst/>
      </p:bgPr>
    </p:bg>
    <p:spTree>
      <p:nvGrpSpPr>
        <p:cNvPr id="1" name=""/>
        <p:cNvGrpSpPr/>
        <p:nvPr/>
      </p:nvGrpSpPr>
      <p:grpSpPr/>
      <p:sp>
        <p:nvSpPr>
          <p:cNvPr id="3" name="Content Placeholder 2"/>
          <p:cNvSpPr>
            <a:spLocks noGrp="1"/>
          </p:cNvSpPr>
          <p:nvPr>
            <p:ph sz="half" idx="1"/>
          </p:nvPr>
        </p:nvSpPr>
        <p:spPr>
          <a:xfrm>
            <a:off x="228600" y="177165"/>
            <a:ext cx="11817350" cy="6542405"/>
          </a:xfrm>
          <a:solidFill>
            <a:schemeClr val="accent2">
              <a:lumMod val="25000"/>
            </a:schemeClr>
          </a:solidFill>
        </p:spPr>
        <p:txBody>
          <a:bodyPr/>
          <a:p>
            <a:r>
              <a:rPr lang="en-US"/>
              <a:t> Zədələnmiş limfa düyünləri tünd rəngdə, bərk-elastik konsistensiyada olub, ölçülərinə görə 1</a:t>
            </a:r>
            <a:r>
              <a:rPr lang="az-Latn-AZ" altLang="en-US"/>
              <a:t>-</a:t>
            </a:r>
            <a:r>
              <a:rPr lang="en-US"/>
              <a:t>2 sm-dən böyük şiş konqlomeratlarına qədər variasiya edir. Təxminən 50% xəstələrdə çoxsaylı, dəri səthindən azca yuxarı qalxan, çəhrayı və ya qara rəngli xırda səpgilər şəklində metastazlar olur. Metastazlar birincili ocağa yaxın yerləşdiyindən satellitlər adını almışdır. Dəriyə metastazvermə dərinin melanoma hüceyrələri ilə diffuz infiltrasiyası şəklində ola bilər. Belə hallarda dəri azca ödemli, ağrılı olub, göy-qırmızı rəngə çalır.</a:t>
            </a:r>
            <a:endParaRPr lang="en-US"/>
          </a:p>
          <a:p>
            <a:r>
              <a:rPr lang="az-Latn-AZ" altLang="en-US"/>
              <a:t> </a:t>
            </a:r>
            <a:endParaRPr lang="az-Latn-AZ"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1755" y="647700"/>
            <a:ext cx="11972290" cy="6209665"/>
          </a:xfrm>
          <a:solidFill>
            <a:schemeClr val="accent1">
              <a:lumMod val="75000"/>
            </a:schemeClr>
          </a:solidFill>
        </p:spPr>
        <p:txBody>
          <a:bodyPr/>
          <a:p>
            <a:r>
              <a:rPr lang="en-US">
                <a:sym typeface="+mn-ea"/>
              </a:rPr>
              <a:t>Dəri metastazlarının 3 forması ayırd edilir:</a:t>
            </a:r>
            <a:endParaRPr lang="en-US"/>
          </a:p>
          <a:p>
            <a:endParaRPr lang="en-US"/>
          </a:p>
          <a:p>
            <a:pPr marL="0" indent="0">
              <a:buNone/>
            </a:pPr>
            <a:r>
              <a:rPr lang="en-US"/>
              <a:t>1.Satellıt forma - birincili şişin yaxınlığında və ya ondan</a:t>
            </a:r>
            <a:endParaRPr lang="en-US"/>
          </a:p>
          <a:p>
            <a:pPr marL="0" indent="0">
              <a:buNone/>
            </a:pPr>
            <a:r>
              <a:rPr lang="en-US"/>
              <a:t>müəyyən məsafədə yerləşən tünd rəngli kiçik səpgilərin olması ilə xarakterizə edilir.</a:t>
            </a:r>
            <a:endParaRPr lang="en-US"/>
          </a:p>
          <a:p>
            <a:pPr marL="0" indent="0">
              <a:buNone/>
            </a:pPr>
            <a:r>
              <a:rPr lang="en-US"/>
              <a:t>2.Erızıpeloıd forma - şiş ətrafındakı dəridə göyümtül-qırmızı rəngli ağrılı ödem olması ilə xarakterizə edilir.  </a:t>
            </a:r>
            <a:endParaRPr lang="en-US"/>
          </a:p>
          <a:p>
            <a:pPr marL="0" indent="0">
              <a:buNone/>
            </a:pPr>
            <a:r>
              <a:rPr lang="en-US"/>
              <a:t>3.Tromboflebitik forma - tromboflebitə oxşayır. Ən çox aŞaği ətraflarda lokalizasiya edir. Birincili şiş ətrafında, dərinin dərinliyində, üzərində dəri lıiperemiyası olan, radial yayılan ağrılı bər- kiməniıı əmələ gəlməsi ilə xarakterizə edilir.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Content Placeholder 100"/>
          <p:cNvPicPr/>
          <p:nvPr>
            <p:ph idx="1"/>
          </p:nvPr>
        </p:nvPicPr>
        <p:blipFill>
          <a:blip r:embed="rId1"/>
          <a:stretch>
            <a:fillRect/>
          </a:stretch>
        </p:blipFill>
        <p:spPr>
          <a:xfrm>
            <a:off x="274320" y="166370"/>
            <a:ext cx="11632565" cy="6520180"/>
          </a:xfrm>
          <a:prstGeom prst="rect">
            <a:avLst/>
          </a:prstGeom>
          <a:solidFill>
            <a:schemeClr val="accent1"/>
          </a:solid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p:sp useBgFill="1">
        <p:nvSpPr>
          <p:cNvPr id="3" name="Content Placeholder 2"/>
          <p:cNvSpPr>
            <a:spLocks noGrp="1"/>
          </p:cNvSpPr>
          <p:nvPr>
            <p:ph sz="half" idx="1"/>
          </p:nvPr>
        </p:nvSpPr>
        <p:spPr>
          <a:xfrm>
            <a:off x="-252095" y="-635"/>
            <a:ext cx="12710795" cy="8523605"/>
          </a:xfrm>
        </p:spPr>
        <p:txBody>
          <a:bodyPr/>
          <a:p>
            <a:pPr marL="0" indent="0">
              <a:buNone/>
            </a:pPr>
            <a:r>
              <a:rPr lang="az-Latn-AZ" altLang="en-US"/>
              <a:t> </a:t>
            </a:r>
            <a:endParaRPr lang="az-Latn-AZ" altLang="en-US"/>
          </a:p>
          <a:p>
            <a:pPr marL="0" indent="0">
              <a:buNone/>
            </a:pPr>
            <a:r>
              <a:rPr lang="az-Latn-AZ" altLang="en-US"/>
              <a:t> </a:t>
            </a:r>
            <a:r>
              <a:rPr lang="en-US" sz="2800"/>
              <a:t>Təsnifatı. Histoloji müayinə vaxtı şişin dəri təbəqələrinə sirayət- etmə dərinliyi təyin olunur ki, bunun da mühüm proqnostik əhəmiyyəti vardır. Klark (1978) invaziyanın 5 dərəcəsini ayırd etmişdir:</a:t>
            </a:r>
            <a:endParaRPr lang="en-US"/>
          </a:p>
          <a:p>
            <a:r>
              <a:rPr lang="en-US" sz="2800"/>
              <a:t>Idərəcə </a:t>
            </a:r>
            <a:r>
              <a:rPr lang="az-Latn-AZ" altLang="en-US" sz="2800"/>
              <a:t>-</a:t>
            </a:r>
            <a:r>
              <a:rPr lang="en-US" sz="2800"/>
              <a:t>şiş epidermisdə, bazal membranııı üstündə yerləşir</a:t>
            </a:r>
            <a:r>
              <a:rPr lang="az-Latn-AZ" altLang="en-US" sz="2800"/>
              <a:t> </a:t>
            </a:r>
            <a:r>
              <a:rPr lang="en-US" sz="2800"/>
              <a:t>və melanoma in situ-ya uyğun gəlir;</a:t>
            </a:r>
            <a:endParaRPr lang="en-US" sz="2800"/>
          </a:p>
          <a:p>
            <a:r>
              <a:rPr lang="en-US" sz="2800"/>
              <a:t>IIdərəcə </a:t>
            </a:r>
            <a:r>
              <a:rPr lang="az-Latn-AZ" altLang="en-US" sz="2800"/>
              <a:t>-</a:t>
            </a:r>
            <a:r>
              <a:rPr lang="en-US" sz="2800"/>
              <a:t>şiş bazal membranı keçir və onun əsas kütləsi dermanın məməyəbənzər təbəqəsində yerləşir;</a:t>
            </a:r>
            <a:endParaRPr lang="en-US" sz="2800"/>
          </a:p>
          <a:p>
            <a:r>
              <a:rPr lang="en-US" sz="2800"/>
              <a:t>IIIdərəcə </a:t>
            </a:r>
            <a:r>
              <a:rPr lang="az-Latn-AZ" altLang="en-US" sz="2800"/>
              <a:t>-</a:t>
            </a:r>
            <a:r>
              <a:rPr lang="en-US" sz="2800"/>
              <a:t> şiş dermanın məməyəbənzər təbəqəsinə geniş yayılır, torabənzər təbəqəni itələyir və bu zaman bu təbəqədə az miqdarda şiş hüceyrələri ola bilər, lakin şiş düyünü torabənzər təbəqəyə infiltrasiya etmir;</a:t>
            </a:r>
            <a:endParaRPr lang="en-US" sz="2800"/>
          </a:p>
          <a:p>
            <a:r>
              <a:rPr lang="en-US" sz="2800"/>
              <a:t>IVdərəcə </a:t>
            </a:r>
            <a:r>
              <a:rPr lang="az-Latn-AZ" altLang="en-US" sz="2800"/>
              <a:t>-</a:t>
            </a:r>
            <a:r>
              <a:rPr lang="en-US" sz="2800"/>
              <a:t> şiş hüceyrələri dermanın torabənzər təbəqəsinə, tər</a:t>
            </a:r>
            <a:endParaRPr lang="en-US" sz="2800"/>
          </a:p>
          <a:p>
            <a:pPr marL="0" indent="0">
              <a:buNone/>
            </a:pPr>
            <a:r>
              <a:rPr lang="az-Latn-AZ" altLang="en-US" sz="2800"/>
              <a:t>   </a:t>
            </a:r>
            <a:r>
              <a:rPr lang="en-US" sz="2800"/>
              <a:t>vəziləri səviyyəsinə invaziya edir;</a:t>
            </a:r>
            <a:endParaRPr lang="en-US" sz="2800"/>
          </a:p>
          <a:p>
            <a:r>
              <a:rPr lang="en-US" sz="2800"/>
              <a:t>Vdərəcə </a:t>
            </a:r>
            <a:r>
              <a:rPr lang="az-Latn-AZ" altLang="en-US" sz="2800"/>
              <a:t>-</a:t>
            </a:r>
            <a:r>
              <a:rPr lang="en-US" sz="2800"/>
              <a:t> şiş dermanın hüdudlarından kənara, dərialtı piy qatma invaziya edir.</a:t>
            </a:r>
            <a:endParaRPr 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useBgFill="1">
        <p:nvSpPr>
          <p:cNvPr id="3" name="Content Placeholder 2"/>
          <p:cNvSpPr>
            <a:spLocks noGrp="1"/>
          </p:cNvSpPr>
          <p:nvPr>
            <p:ph sz="half" idx="1"/>
          </p:nvPr>
        </p:nvSpPr>
        <p:spPr>
          <a:xfrm>
            <a:off x="265430" y="323215"/>
            <a:ext cx="11758295" cy="5814695"/>
          </a:xfrm>
        </p:spPr>
        <p:txBody>
          <a:bodyPr/>
          <a:p>
            <a:endParaRPr lang="en-US"/>
          </a:p>
          <a:p>
            <a:r>
              <a:rPr lang="en-US"/>
              <a:t>Breslou melanomanın 5 qalınlıq dərəcəsini ayırd etmişdir:</a:t>
            </a:r>
            <a:endParaRPr lang="en-US"/>
          </a:p>
          <a:p>
            <a:r>
              <a:rPr lang="en-US"/>
              <a:t>1)qalınlığı 0,75 mm-ə qədər olan şiş;</a:t>
            </a:r>
            <a:endParaRPr lang="en-US"/>
          </a:p>
          <a:p>
            <a:r>
              <a:rPr lang="en-US"/>
              <a:t>2)qalınlığı 0,76—1,5 mm olan şiş;</a:t>
            </a:r>
            <a:endParaRPr lang="en-US"/>
          </a:p>
          <a:p>
            <a:r>
              <a:rPr lang="en-US"/>
              <a:t>3)qalınlığı 1,6—2,25 mm olan şiş;</a:t>
            </a:r>
            <a:endParaRPr lang="en-US"/>
          </a:p>
          <a:p>
            <a:r>
              <a:rPr lang="en-US"/>
              <a:t>4)qalınlığı 2,26—3,0 mm olan şiş;</a:t>
            </a:r>
            <a:endParaRPr lang="en-US"/>
          </a:p>
          <a:p>
            <a:r>
              <a:rPr lang="en-US"/>
              <a:t>5)qalınlığı 3,01 mm-dən çox olan şiş.</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94310" y="0"/>
            <a:ext cx="11692890" cy="6760210"/>
          </a:xfrm>
        </p:spPr>
        <p:txBody>
          <a:bodyPr/>
          <a:p>
            <a:r>
              <a:rPr lang="en-US" sz="1800">
                <a:sym typeface="+mn-ea"/>
              </a:rPr>
              <a:t>TNM klinik təsnifatı</a:t>
            </a:r>
            <a:endParaRPr lang="en-US" sz="1800"/>
          </a:p>
          <a:p>
            <a:r>
              <a:rPr lang="en-US" sz="1800">
                <a:sym typeface="+mn-ea"/>
              </a:rPr>
              <a:t>T — birincili şiş:</a:t>
            </a:r>
            <a:endParaRPr lang="en-US" sz="1800"/>
          </a:p>
          <a:p>
            <a:r>
              <a:rPr lang="en-US" sz="1800">
                <a:sym typeface="+mn-ea"/>
              </a:rPr>
              <a:t>Т</a:t>
            </a:r>
            <a:r>
              <a:rPr lang="az-Latn-AZ" altLang="en-US" sz="1800" baseline="-25000">
                <a:sym typeface="+mn-ea"/>
              </a:rPr>
              <a:t>x</a:t>
            </a:r>
            <a:r>
              <a:rPr lang="en-US" sz="1800" baseline="-25000">
                <a:sym typeface="+mn-ea"/>
              </a:rPr>
              <a:t> </a:t>
            </a:r>
            <a:r>
              <a:rPr lang="en-US" sz="1800">
                <a:sym typeface="+mn-ea"/>
              </a:rPr>
              <a:t>— birincili şişin qiymətləndirilməsi üçün məlumatlar kifayət deyil,</a:t>
            </a:r>
            <a:endParaRPr lang="en-US" sz="1800"/>
          </a:p>
          <a:p>
            <a:r>
              <a:rPr lang="en-US" sz="1800">
                <a:sym typeface="+mn-ea"/>
              </a:rPr>
              <a:t>T</a:t>
            </a:r>
            <a:r>
              <a:rPr lang="az-Latn-AZ" altLang="en-US" sz="1800" baseline="-25000">
                <a:sym typeface="+mn-ea"/>
              </a:rPr>
              <a:t>0</a:t>
            </a:r>
            <a:r>
              <a:rPr lang="en-US" sz="1800">
                <a:sym typeface="+mn-ea"/>
              </a:rPr>
              <a:t> — birincili şiş müəyyən edilmir,</a:t>
            </a:r>
            <a:endParaRPr lang="en-US" sz="1800"/>
          </a:p>
          <a:p>
            <a:r>
              <a:rPr lang="en-US" sz="1800">
                <a:sym typeface="+mn-ea"/>
              </a:rPr>
              <a:t>T</a:t>
            </a:r>
            <a:r>
              <a:rPr lang="az-Latn-AZ" altLang="en-US" sz="1800">
                <a:sym typeface="+mn-ea"/>
              </a:rPr>
              <a:t>is</a:t>
            </a:r>
            <a:r>
              <a:rPr lang="en-US" sz="1800">
                <a:sym typeface="+mn-ea"/>
              </a:rPr>
              <a:t> — melanoma in situ,</a:t>
            </a:r>
            <a:endParaRPr lang="en-US" sz="1800"/>
          </a:p>
          <a:p>
            <a:r>
              <a:rPr lang="en-US" sz="1800">
                <a:sym typeface="+mn-ea"/>
              </a:rPr>
              <a:t>T</a:t>
            </a:r>
            <a:r>
              <a:rPr lang="az-Latn-AZ" altLang="en-US" sz="1800" baseline="-25000">
                <a:sym typeface="+mn-ea"/>
              </a:rPr>
              <a:t>1</a:t>
            </a:r>
            <a:r>
              <a:rPr lang="en-US" sz="1800">
                <a:sym typeface="+mn-ea"/>
              </a:rPr>
              <a:t>— qalınlığı 1,0 mm və ondan kiçik olan, xoralaşması olan və ya olmayan</a:t>
            </a:r>
            <a:endParaRPr lang="en-US" sz="1800"/>
          </a:p>
          <a:p>
            <a:r>
              <a:rPr lang="en-US" sz="1800">
                <a:sym typeface="+mn-ea"/>
              </a:rPr>
              <a:t>melanoma,</a:t>
            </a:r>
            <a:endParaRPr lang="en-US" sz="1800"/>
          </a:p>
          <a:p>
            <a:r>
              <a:rPr lang="en-US" sz="1800">
                <a:sym typeface="+mn-ea"/>
              </a:rPr>
              <a:t>T</a:t>
            </a:r>
            <a:r>
              <a:rPr lang="az-Latn-AZ" altLang="en-US" sz="1800" baseline="-25000">
                <a:sym typeface="+mn-ea"/>
              </a:rPr>
              <a:t>1a</a:t>
            </a:r>
            <a:r>
              <a:rPr lang="en-US" sz="1800">
                <a:sym typeface="+mn-ea"/>
              </a:rPr>
              <a:t> — qalınlığı 1,Ü mm və ondan kiçik, II və ya III dərəcə invaziya dərinliyi</a:t>
            </a:r>
            <a:endParaRPr lang="en-US" sz="1800"/>
          </a:p>
          <a:p>
            <a:r>
              <a:rPr lang="en-US" sz="1800">
                <a:sym typeface="+mn-ea"/>
              </a:rPr>
              <a:t>olan, xoralaşması olmayan melanoma,</a:t>
            </a:r>
            <a:endParaRPr lang="en-US" sz="1800"/>
          </a:p>
          <a:p>
            <a:r>
              <a:rPr lang="en-US" sz="1800">
                <a:sym typeface="+mn-ea"/>
              </a:rPr>
              <a:t>T</a:t>
            </a:r>
            <a:r>
              <a:rPr lang="az-Latn-AZ" altLang="en-US" sz="1800" baseline="-25000">
                <a:sym typeface="+mn-ea"/>
              </a:rPr>
              <a:t>1b</a:t>
            </a:r>
            <a:r>
              <a:rPr lang="en-US" sz="1800">
                <a:sym typeface="+mn-ea"/>
              </a:rPr>
              <a:t>— qalınlığı 1,0 mm və ondan kiçik, IV və ya V dərəcə invaziya dərinliyi</a:t>
            </a:r>
            <a:endParaRPr lang="en-US" sz="1800"/>
          </a:p>
          <a:p>
            <a:r>
              <a:rPr lang="en-US" sz="1800">
                <a:sym typeface="+mn-ea"/>
              </a:rPr>
              <a:t>olan, xoralaşması olan melanoma,</a:t>
            </a:r>
            <a:endParaRPr lang="en-US" sz="1800"/>
          </a:p>
          <a:p>
            <a:r>
              <a:rPr lang="en-US" sz="1800">
                <a:sym typeface="+mn-ea"/>
              </a:rPr>
              <a:t>T</a:t>
            </a:r>
            <a:r>
              <a:rPr lang="az-Latn-AZ" altLang="en-US" sz="1800" baseline="-25000">
                <a:sym typeface="+mn-ea"/>
              </a:rPr>
              <a:t>2</a:t>
            </a:r>
            <a:r>
              <a:rPr lang="en-US" sz="1800">
                <a:sym typeface="+mn-ea"/>
              </a:rPr>
              <a:t> — qalınlığı 1,01—-2,0 mm olan, xoralaşması olan və ya olmayan melanoma,</a:t>
            </a:r>
            <a:endParaRPr lang="en-US" sz="1800"/>
          </a:p>
          <a:p>
            <a:r>
              <a:rPr lang="en-US" sz="1800">
                <a:sym typeface="+mn-ea"/>
              </a:rPr>
              <a:t>Т</a:t>
            </a:r>
            <a:r>
              <a:rPr lang="az-Latn-AZ" altLang="en-US" sz="1800" baseline="-25000">
                <a:sym typeface="+mn-ea"/>
              </a:rPr>
              <a:t>2a</a:t>
            </a:r>
            <a:r>
              <a:rPr lang="en-US" sz="1800">
                <a:sym typeface="+mn-ea"/>
              </a:rPr>
              <a:t> — qalınlığı 1,01—2,0 mm olan, xoralaşması olmayan melanoma,</a:t>
            </a:r>
            <a:endParaRPr lang="en-US" sz="1800"/>
          </a:p>
          <a:p>
            <a:r>
              <a:rPr lang="en-US" sz="1800">
                <a:sym typeface="+mn-ea"/>
              </a:rPr>
              <a:t>T</a:t>
            </a:r>
            <a:r>
              <a:rPr lang="az-Latn-AZ" altLang="en-US" sz="1800" baseline="-25000">
                <a:sym typeface="+mn-ea"/>
              </a:rPr>
              <a:t>2b</a:t>
            </a:r>
            <a:r>
              <a:rPr lang="en-US" sz="1800">
                <a:sym typeface="+mn-ea"/>
              </a:rPr>
              <a:t> — qalınlığı 1,01--2,0 mm olan, xoralaşması olan melanoma,</a:t>
            </a:r>
            <a:endParaRPr lang="en-US" sz="1800"/>
          </a:p>
          <a:p>
            <a:r>
              <a:rPr lang="en-US" sz="1800" baseline="-25000">
                <a:sym typeface="+mn-ea"/>
              </a:rPr>
              <a:t>T</a:t>
            </a:r>
            <a:r>
              <a:rPr lang="az-Latn-AZ" altLang="en-US" sz="1800" baseline="-25000">
                <a:sym typeface="+mn-ea"/>
              </a:rPr>
              <a:t>3</a:t>
            </a:r>
            <a:r>
              <a:rPr lang="en-US" sz="1800" baseline="-25000">
                <a:sym typeface="+mn-ea"/>
              </a:rPr>
              <a:t> </a:t>
            </a:r>
            <a:r>
              <a:rPr lang="en-US" sz="1800">
                <a:sym typeface="+mn-ea"/>
              </a:rPr>
              <a:t>— qalınlığı 2,.01—4,0 mm olan, xoralaşması olan və ya olmayan melanoma,</a:t>
            </a:r>
            <a:endParaRPr lang="en-US" sz="1800"/>
          </a:p>
          <a:p>
            <a:r>
              <a:rPr lang="en-US" sz="1800">
                <a:sym typeface="+mn-ea"/>
              </a:rPr>
              <a:t>T</a:t>
            </a:r>
            <a:r>
              <a:rPr lang="az-Latn-AZ" altLang="en-US" sz="1800" baseline="-25000">
                <a:sym typeface="+mn-ea"/>
              </a:rPr>
              <a:t>3a</a:t>
            </a:r>
            <a:r>
              <a:rPr lang="en-US" sz="1800" baseline="-25000">
                <a:sym typeface="+mn-ea"/>
              </a:rPr>
              <a:t> </a:t>
            </a:r>
            <a:r>
              <a:rPr lang="en-US" sz="1800">
                <a:sym typeface="+mn-ea"/>
              </a:rPr>
              <a:t>— qalınlığı 2,.01—4,0 mm olan, xoralaşması olmayan melanoma,</a:t>
            </a:r>
            <a:endParaRPr lang="en-US" sz="1800"/>
          </a:p>
          <a:p>
            <a:r>
              <a:rPr lang="en-US" sz="1800">
                <a:sym typeface="+mn-ea"/>
              </a:rPr>
              <a:t>T</a:t>
            </a:r>
            <a:r>
              <a:rPr lang="az-Latn-AZ" altLang="en-US" sz="1800" baseline="-25000">
                <a:sym typeface="+mn-ea"/>
              </a:rPr>
              <a:t>3b</a:t>
            </a:r>
            <a:r>
              <a:rPr lang="en-US" sz="1800">
                <a:sym typeface="+mn-ea"/>
              </a:rPr>
              <a:t> — qalınlığı 2,.01—4,0 mm olan, xoralaşması olan melanoma,</a:t>
            </a:r>
            <a:endParaRPr lang="en-US" sz="1800"/>
          </a:p>
          <a:p>
            <a:r>
              <a:rPr lang="en-US" sz="1800">
                <a:sym typeface="+mn-ea"/>
              </a:rPr>
              <a:t>T</a:t>
            </a:r>
            <a:r>
              <a:rPr lang="az-Latn-AZ" altLang="en-US" sz="1800" baseline="-25000">
                <a:sym typeface="+mn-ea"/>
              </a:rPr>
              <a:t>4</a:t>
            </a:r>
            <a:r>
              <a:rPr lang="en-US" sz="1800">
                <a:sym typeface="+mn-ea"/>
              </a:rPr>
              <a:t>— qalınlığı 4,0 mm-dən çox olan, xoralaşması olan və ya olmayan melanoma,</a:t>
            </a:r>
            <a:endParaRPr lang="en-US" sz="1800"/>
          </a:p>
          <a:p>
            <a:r>
              <a:rPr lang="en-US" sz="1800" baseline="-25000">
                <a:sym typeface="+mn-ea"/>
              </a:rPr>
              <a:t>T</a:t>
            </a:r>
            <a:r>
              <a:rPr lang="az-Latn-AZ" altLang="en-US" sz="1800" baseline="-25000">
                <a:sym typeface="+mn-ea"/>
              </a:rPr>
              <a:t>4a</a:t>
            </a:r>
            <a:r>
              <a:rPr lang="en-US" sz="1800" baseline="-25000">
                <a:sym typeface="+mn-ea"/>
              </a:rPr>
              <a:t> </a:t>
            </a:r>
            <a:r>
              <a:rPr lang="en-US" sz="1800">
                <a:sym typeface="+mn-ea"/>
              </a:rPr>
              <a:t>— qalınlığı 4,0 mm-dən çox olan, xoralaşması olmayan melanoma,</a:t>
            </a:r>
            <a:endParaRPr lang="en-US" sz="1800"/>
          </a:p>
          <a:p>
            <a:r>
              <a:rPr lang="en-US" sz="1800" baseline="-25000">
                <a:sym typeface="+mn-ea"/>
              </a:rPr>
              <a:t>T</a:t>
            </a:r>
            <a:r>
              <a:rPr lang="az-Latn-AZ" altLang="en-US" sz="1800" baseline="-25000">
                <a:sym typeface="+mn-ea"/>
              </a:rPr>
              <a:t>4b</a:t>
            </a:r>
            <a:r>
              <a:rPr lang="en-US" sz="1800" baseline="-25000">
                <a:sym typeface="+mn-ea"/>
              </a:rPr>
              <a:t> </a:t>
            </a:r>
            <a:r>
              <a:rPr lang="en-US" sz="1800">
                <a:sym typeface="+mn-ea"/>
              </a:rPr>
              <a:t>“ qalınlığı 4,ü mm-dən çox olan, xoralaşması olan melanoma, </a:t>
            </a:r>
            <a:endParaRPr 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88000">
              <a:srgbClr val="9EE256"/>
            </a:gs>
            <a:gs pos="100000">
              <a:srgbClr val="52762D"/>
            </a:gs>
          </a:gsLst>
          <a:lin ang="5400000" scaled="0"/>
        </a:gradFill>
        <a:effectLst/>
      </p:bgPr>
    </p:bg>
    <p:spTree>
      <p:nvGrpSpPr>
        <p:cNvPr id="1" name=""/>
        <p:cNvGrpSpPr/>
        <p:nvPr/>
      </p:nvGrpSpPr>
      <p:grpSpPr/>
      <p:pic>
        <p:nvPicPr>
          <p:cNvPr id="100" name="Content Placeholder 99"/>
          <p:cNvPicPr/>
          <p:nvPr>
            <p:ph idx="1"/>
          </p:nvPr>
        </p:nvPicPr>
        <p:blipFill>
          <a:blip r:embed="rId1"/>
          <a:srcRect l="552" t="9774" r="620" b="10047"/>
          <a:stretch>
            <a:fillRect/>
          </a:stretch>
        </p:blipFill>
        <p:spPr>
          <a:xfrm>
            <a:off x="78740" y="175895"/>
            <a:ext cx="12035155" cy="6506210"/>
          </a:xfrm>
          <a:prstGeom prst="rect">
            <a:avLst/>
          </a:prstGeom>
          <a:solidFill>
            <a:schemeClr val="bg2">
              <a:lumMod val="50000"/>
              <a:lumOff val="50000"/>
            </a:schemeClr>
          </a:solid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p:sp>
        <p:nvSpPr>
          <p:cNvPr id="2" name="Title 1"/>
          <p:cNvSpPr>
            <a:spLocks noGrp="1"/>
          </p:cNvSpPr>
          <p:nvPr>
            <p:ph type="title"/>
          </p:nvPr>
        </p:nvSpPr>
        <p:spPr>
          <a:xfrm>
            <a:off x="71755" y="274955"/>
            <a:ext cx="11510645" cy="364490"/>
          </a:xfrm>
        </p:spPr>
        <p:txBody>
          <a:bodyPr/>
          <a:p>
            <a:r>
              <a:rPr lang="az-Latn-AZ" altLang="en-US"/>
              <a:t>Epidemiologiyası</a:t>
            </a:r>
            <a:endParaRPr lang="az-Latn-AZ" altLang="en-US"/>
          </a:p>
        </p:txBody>
      </p:sp>
      <p:sp>
        <p:nvSpPr>
          <p:cNvPr id="3" name="Content Placeholder 2"/>
          <p:cNvSpPr>
            <a:spLocks noGrp="1"/>
          </p:cNvSpPr>
          <p:nvPr>
            <p:ph idx="1"/>
          </p:nvPr>
        </p:nvSpPr>
        <p:spPr>
          <a:xfrm>
            <a:off x="71755" y="706120"/>
            <a:ext cx="12120245" cy="6151245"/>
          </a:xfrm>
          <a:solidFill>
            <a:schemeClr val="bg1">
              <a:lumMod val="50000"/>
            </a:schemeClr>
          </a:solidFill>
        </p:spPr>
        <p:txBody>
          <a:bodyPr/>
          <a:p>
            <a:pPr marL="514350" indent="-514350">
              <a:buFont typeface="+mj-lt"/>
              <a:buAutoNum type="arabicPeriod"/>
            </a:pPr>
            <a:r>
              <a:rPr lang="az-Latn-AZ" altLang="en-US"/>
              <a:t>Dəri xərçəngi ilə müqayisədə 10 dəfə az təsadüf olunur</a:t>
            </a:r>
            <a:endParaRPr lang="az-Latn-AZ" altLang="en-US"/>
          </a:p>
          <a:p>
            <a:pPr marL="514350" indent="-514350">
              <a:buFont typeface="+mj-lt"/>
              <a:buAutoNum type="arabicPeriod"/>
            </a:pPr>
            <a:r>
              <a:rPr lang="az-Latn-AZ" altLang="en-US"/>
              <a:t>Bütün bədxassəli şişlərin 02-09% ni,dərinin bədxassəli şişlərinin isə 2.5-10% -ni təşkil edir</a:t>
            </a:r>
            <a:endParaRPr lang="az-Latn-AZ" altLang="en-US"/>
          </a:p>
          <a:p>
            <a:pPr marL="514350" indent="-514350">
              <a:buFont typeface="+mj-lt"/>
              <a:buAutoNum type="arabicPeriod"/>
            </a:pPr>
            <a:r>
              <a:rPr lang="az-Latn-AZ" altLang="en-US"/>
              <a:t>Beynəlxalq xərçəngəleyhinə statistika İttifaqı- hər 100 min nəfərin 0,1-6.9 -da müşahidə olunur</a:t>
            </a:r>
            <a:endParaRPr lang="az-Latn-AZ" altLang="en-US"/>
          </a:p>
          <a:p>
            <a:pPr marL="514350" indent="-514350">
              <a:buFont typeface="+mj-lt"/>
              <a:buAutoNum type="arabicPeriod"/>
            </a:pPr>
            <a:r>
              <a:rPr lang="az-Latn-AZ" altLang="en-US"/>
              <a:t>Hər 100 .000 nəfərə rastgəlmə tezliyi ən yüksək  -Avstraliyada 29,Yeni Zenlandiyada -25 ,</a:t>
            </a:r>
            <a:endParaRPr lang="az-Latn-AZ" altLang="en-US"/>
          </a:p>
          <a:p>
            <a:pPr marL="514350" indent="-514350">
              <a:buFont typeface="+mj-lt"/>
              <a:buAutoNum type="arabicPeriod"/>
            </a:pPr>
            <a:r>
              <a:rPr lang="az-Latn-AZ" altLang="en-US"/>
              <a:t>Ən az rastgəlmə tezliyi -Vyetnam ,Çin (0.3)</a:t>
            </a:r>
            <a:endParaRPr lang="az-Latn-AZ" altLang="en-US"/>
          </a:p>
          <a:p>
            <a:pPr marL="514350" indent="-514350">
              <a:buFont typeface="+mj-lt"/>
              <a:buAutoNum type="arabicPeriod"/>
            </a:pPr>
            <a:r>
              <a:rPr lang="az-Latn-AZ" altLang="en-US"/>
              <a:t>Ən çox ağdərili adamlar xəstələnir</a:t>
            </a:r>
            <a:endParaRPr lang="az-Latn-AZ" altLang="en-US"/>
          </a:p>
          <a:p>
            <a:pPr marL="514350" indent="-514350">
              <a:buFont typeface="+mj-lt"/>
              <a:buAutoNum type="arabicPeriod"/>
            </a:pPr>
            <a:r>
              <a:rPr lang="az-Latn-AZ" altLang="en-US"/>
              <a:t>Qadınlarda kişilərə nisbətən daha çox təsadüf olunur</a:t>
            </a:r>
            <a:endParaRPr lang="az-Latn-AZ" altLang="en-US"/>
          </a:p>
          <a:p>
            <a:pPr marL="514350" indent="-514350">
              <a:buFont typeface="+mj-lt"/>
              <a:buAutoNum type="arabicPeriod"/>
            </a:pPr>
            <a:r>
              <a:rPr lang="az-Latn-AZ" altLang="en-US"/>
              <a:t>Yaş artdıqca xəstələnmə göstəricisi artır ,70 yaş yuxarı risk</a:t>
            </a:r>
            <a:endParaRPr lang="az-Latn-AZ" altLang="en-US"/>
          </a:p>
          <a:p>
            <a:pPr marL="514350" indent="-514350">
              <a:buFont typeface="+mj-lt"/>
              <a:buAutoNum type="arabicPeriod"/>
            </a:pPr>
            <a:endParaRPr lang="az-Latn-AZ" altLang="en-US"/>
          </a:p>
          <a:p>
            <a:pPr marL="0" indent="0">
              <a:buFont typeface="+mj-lt"/>
              <a:buNone/>
            </a:pPr>
            <a:r>
              <a:rPr lang="az-Latn-AZ" altLang="en-US"/>
              <a:t>    </a:t>
            </a:r>
            <a:endParaRPr lang="az-Latn-AZ" altLang="en-US"/>
          </a:p>
          <a:p>
            <a:pPr marL="514350" indent="-514350">
              <a:buFont typeface="+mj-lt"/>
              <a:buAutoNum type="arabicPeriod"/>
            </a:pPr>
            <a:endParaRPr lang="az-Latn-AZ" altLang="en-US"/>
          </a:p>
          <a:p>
            <a:pPr marL="0" indent="0">
              <a:buFont typeface="+mj-lt"/>
              <a:buNone/>
            </a:pPr>
            <a:endParaRPr lang="az-Latn-AZ" altLang="en-US"/>
          </a:p>
          <a:p>
            <a:pPr marL="0" indent="0">
              <a:buFont typeface="+mj-lt"/>
              <a:buNone/>
            </a:pPr>
            <a:endParaRPr lang="az-Latn-AZ"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72720" y="278130"/>
            <a:ext cx="11847195" cy="6452870"/>
          </a:xfrm>
          <a:solidFill>
            <a:schemeClr val="bg1">
              <a:lumMod val="75000"/>
            </a:schemeClr>
          </a:solidFill>
        </p:spPr>
        <p:txBody>
          <a:bodyPr/>
          <a:p>
            <a:r>
              <a:rPr lang="az-Latn-AZ" altLang="en-US" b="1"/>
              <a:t>Etiologiyası və patogenez</a:t>
            </a:r>
            <a:endParaRPr lang="az-Latn-AZ" altLang="en-US" b="1"/>
          </a:p>
          <a:p>
            <a:pPr>
              <a:buFont typeface="Wingdings" panose="05000000000000000000" charset="0"/>
              <a:buChar char="§"/>
            </a:pPr>
            <a:r>
              <a:rPr lang="az-Latn-AZ" altLang="en-US"/>
              <a:t>50% hallarda piqment nevusları fonunda inkişaf edir,bun görə piqment nevusları fakültativ xərçəngönü xəstəlik hesab olunur</a:t>
            </a:r>
            <a:endParaRPr lang="az-Latn-AZ" altLang="en-US"/>
          </a:p>
          <a:p>
            <a:pPr>
              <a:buFont typeface="Wingdings" panose="05000000000000000000" charset="0"/>
              <a:buChar char="§"/>
            </a:pPr>
            <a:r>
              <a:rPr lang="az-Latn-AZ" altLang="en-US"/>
              <a:t>Piqment nevusları melanomaya çevirən amillər</a:t>
            </a:r>
            <a:endParaRPr lang="az-Latn-AZ" altLang="en-US"/>
          </a:p>
          <a:p>
            <a:pPr marL="0" indent="0">
              <a:buFont typeface="Wingdings" panose="05000000000000000000" charset="0"/>
              <a:buNone/>
            </a:pPr>
            <a:r>
              <a:rPr lang="az-Latn-AZ" altLang="en-US" i="1"/>
              <a:t>1.Ultrabənövşəyi şüalanma</a:t>
            </a:r>
            <a:endParaRPr lang="az-Latn-AZ" altLang="en-US" i="1"/>
          </a:p>
          <a:p>
            <a:pPr marL="0" indent="0">
              <a:buFont typeface="Wingdings" panose="05000000000000000000" charset="0"/>
              <a:buNone/>
            </a:pPr>
            <a:r>
              <a:rPr lang="az-Latn-AZ" altLang="en-US" i="1"/>
              <a:t>2.Travma</a:t>
            </a:r>
            <a:endParaRPr lang="az-Latn-AZ" altLang="en-US" i="1"/>
          </a:p>
          <a:p>
            <a:pPr marL="0" indent="0">
              <a:buFont typeface="Wingdings" panose="05000000000000000000" charset="0"/>
              <a:buNone/>
            </a:pPr>
            <a:r>
              <a:rPr lang="az-Latn-AZ" altLang="en-US" i="1"/>
              <a:t>3.Orqanizmin hormonal dəyişkənliyi</a:t>
            </a:r>
            <a:endParaRPr lang="az-Latn-AZ" altLang="en-US" i="1"/>
          </a:p>
          <a:p>
            <a:pPr>
              <a:buFont typeface="Wingdings" panose="05000000000000000000" charset="0"/>
              <a:buChar char="§"/>
            </a:pPr>
            <a:r>
              <a:rPr lang="az-Latn-AZ" altLang="en-US" b="1"/>
              <a:t>İrsi amil-atipik xal sindromu-Atypical Mole Syndrome-həyatı boyu 50 dən çox atipik  xalların inkişafı,əsas xüsusiyyəti daha gənc yaşlarda əmələ gəlməsi</a:t>
            </a:r>
            <a:endParaRPr lang="az-Latn-AZ" altLang="en-US" b="1"/>
          </a:p>
          <a:p>
            <a:endParaRPr lang="az-Latn-AZ" altLang="en-US"/>
          </a:p>
          <a:p>
            <a:pPr marL="0" indent="0">
              <a:buNone/>
            </a:pPr>
            <a:endParaRPr lang="az-Latn-AZ"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p>
            <a:r>
              <a:rPr lang="az-Latn-AZ" altLang="en-US"/>
              <a:t>Piqment nevusları histoloji quruluşuna görə</a:t>
            </a:r>
            <a:endParaRPr lang="az-Latn-AZ" altLang="en-US"/>
          </a:p>
          <a:p>
            <a:r>
              <a:rPr lang="az-Latn-AZ" altLang="en-US"/>
              <a:t>1.epidermo-dermanl və ya sərhəd nevusu</a:t>
            </a:r>
            <a:endParaRPr lang="az-Latn-AZ" altLang="en-US"/>
          </a:p>
          <a:p>
            <a:r>
              <a:rPr lang="az-Latn-AZ" altLang="en-US"/>
              <a:t>2.dermadaxili nevus</a:t>
            </a:r>
            <a:endParaRPr lang="az-Latn-AZ" altLang="en-US"/>
          </a:p>
          <a:p>
            <a:r>
              <a:rPr lang="az-Latn-AZ" altLang="en-US"/>
              <a:t>3.qarışıq nevus</a:t>
            </a:r>
            <a:endParaRPr lang="az-Latn-AZ" altLang="en-US"/>
          </a:p>
          <a:p>
            <a:r>
              <a:rPr lang="az-Latn-AZ" altLang="en-US"/>
              <a:t>4.göy və ya mavi nevus                 </a:t>
            </a:r>
            <a:endParaRPr lang="az-Latn-AZ" altLang="en-US"/>
          </a:p>
          <a:p>
            <a:r>
              <a:rPr lang="az-Latn-AZ" altLang="en-US"/>
              <a:t>gənclik melanoması</a:t>
            </a:r>
            <a:endParaRPr lang="az-Latn-AZ" altLang="en-US"/>
          </a:p>
          <a:p>
            <a:endParaRPr lang="az-Latn-AZ" altLang="en-US"/>
          </a:p>
          <a:p>
            <a:endParaRPr lang="az-Latn-AZ" altLang="en-US"/>
          </a:p>
        </p:txBody>
      </p:sp>
      <p:pic>
        <p:nvPicPr>
          <p:cNvPr id="4" name="Content Placeholder 3"/>
          <p:cNvPicPr>
            <a:picLocks noChangeAspect="1"/>
          </p:cNvPicPr>
          <p:nvPr>
            <p:ph sz="half" idx="2"/>
          </p:nvPr>
        </p:nvPicPr>
        <p:blipFill>
          <a:blip r:embed="rId1"/>
          <a:stretch>
            <a:fillRect/>
          </a:stretch>
        </p:blipFill>
        <p:spPr>
          <a:xfrm>
            <a:off x="6197600" y="1685290"/>
            <a:ext cx="5384800" cy="46462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546735"/>
            <a:ext cx="10972800" cy="5579745"/>
          </a:xfrm>
          <a:solidFill>
            <a:schemeClr val="accent2">
              <a:lumMod val="25000"/>
            </a:schemeClr>
          </a:solidFill>
        </p:spPr>
        <p:txBody>
          <a:bodyPr/>
          <a:p>
            <a:r>
              <a:rPr lang="az-Latn-AZ" altLang="en-US"/>
              <a:t>Klinik formalara görə piqment nevuslar</a:t>
            </a:r>
            <a:endParaRPr lang="az-Latn-AZ" altLang="en-US"/>
          </a:p>
          <a:p>
            <a:r>
              <a:rPr lang="az-Latn-AZ" altLang="en-US"/>
              <a:t>1.Yastı nevus (naevus planus)</a:t>
            </a:r>
            <a:endParaRPr lang="az-Latn-AZ" altLang="en-US"/>
          </a:p>
          <a:p>
            <a:r>
              <a:rPr lang="az-Latn-AZ" altLang="en-US"/>
              <a:t>2.papillomatoz nevus(naevus papillomatosus)</a:t>
            </a:r>
            <a:endParaRPr lang="az-Latn-AZ" altLang="en-US"/>
          </a:p>
          <a:p>
            <a:r>
              <a:rPr lang="az-Latn-AZ" altLang="en-US"/>
              <a:t>3.düyünlü nevus(naevus tuberosus)-buynuz kütlə qatları ilə örütülü tək və ya çoxsaylı löhvəciklə səciyyələnir</a:t>
            </a:r>
            <a:endParaRPr lang="az-Latn-AZ" altLang="en-US"/>
          </a:p>
          <a:p>
            <a:r>
              <a:rPr lang="az-Latn-AZ" altLang="en-US"/>
              <a:t>4.ziyilli nevus(naevus verrucosus)</a:t>
            </a:r>
            <a:endParaRPr lang="az-Latn-AZ" altLang="en-US"/>
          </a:p>
          <a:p>
            <a:r>
              <a:rPr lang="az-Latn-AZ" altLang="en-US"/>
              <a:t>5.tüklü nevus(naevus villosus)</a:t>
            </a:r>
            <a:endParaRPr lang="az-Latn-AZ" altLang="en-US"/>
          </a:p>
          <a:p>
            <a:pPr>
              <a:buFont typeface="Wingdings" panose="05000000000000000000" charset="0"/>
              <a:buChar char="v"/>
            </a:pPr>
            <a:r>
              <a:rPr lang="az-Latn-AZ" altLang="en-US"/>
              <a:t>Bəzən nevus ləkəsi sinir boyunca yerləşir ki,buna da nevus linearis deyilir</a:t>
            </a:r>
            <a:endParaRPr lang="az-Latn-AZ"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Content Placeholder 101"/>
          <p:cNvPicPr>
            <a:picLocks noChangeAspect="1"/>
          </p:cNvPicPr>
          <p:nvPr>
            <p:ph sz="half" idx="1"/>
          </p:nvPr>
        </p:nvPicPr>
        <p:blipFill>
          <a:blip r:embed="rId1"/>
          <a:srcRect l="468" r="229" b="8612"/>
          <a:stretch>
            <a:fillRect/>
          </a:stretch>
        </p:blipFill>
        <p:spPr>
          <a:xfrm>
            <a:off x="456565" y="2150110"/>
            <a:ext cx="5312410" cy="3625850"/>
          </a:xfrm>
          <a:prstGeom prst="rect">
            <a:avLst/>
          </a:prstGeom>
          <a:noFill/>
          <a:ln w="9525">
            <a:noFill/>
          </a:ln>
        </p:spPr>
      </p:pic>
      <p:sp>
        <p:nvSpPr>
          <p:cNvPr id="5" name="Text Box 4"/>
          <p:cNvSpPr txBox="1"/>
          <p:nvPr/>
        </p:nvSpPr>
        <p:spPr>
          <a:xfrm>
            <a:off x="609600" y="1157605"/>
            <a:ext cx="10679430" cy="706755"/>
          </a:xfrm>
          <a:prstGeom prst="rect">
            <a:avLst/>
          </a:prstGeom>
          <a:noFill/>
        </p:spPr>
        <p:txBody>
          <a:bodyPr wrap="square" rtlCol="0">
            <a:spAutoFit/>
          </a:bodyPr>
          <a:p>
            <a:r>
              <a:rPr lang="az-Latn-AZ" altLang="en-US" sz="4000" b="1">
                <a:sym typeface="+mn-ea"/>
              </a:rPr>
              <a:t>naevus verrucosus        Epidermal nevus   </a:t>
            </a:r>
            <a:endParaRPr lang="en-US" sz="4000" b="1"/>
          </a:p>
        </p:txBody>
      </p:sp>
      <p:pic>
        <p:nvPicPr>
          <p:cNvPr id="103" name="Content Placeholder 102"/>
          <p:cNvPicPr/>
          <p:nvPr>
            <p:ph sz="half" idx="2"/>
          </p:nvPr>
        </p:nvPicPr>
        <p:blipFill>
          <a:blip r:embed="rId2"/>
          <a:stretch>
            <a:fillRect/>
          </a:stretch>
        </p:blipFill>
        <p:spPr>
          <a:xfrm>
            <a:off x="6353810" y="2082165"/>
            <a:ext cx="4935855" cy="376301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chemeClr val="folHlink"/>
            </a:gs>
            <a:gs pos="100000">
              <a:schemeClr val="bg1"/>
            </a:gs>
          </a:gsLst>
          <a:lin ang="5400000" scaled="1"/>
          <a:tileRect/>
        </a:gradFill>
        <a:effectLst/>
      </p:bgPr>
    </p:bg>
    <p:spTree>
      <p:nvGrpSpPr>
        <p:cNvPr id="1" name=""/>
        <p:cNvGrpSpPr/>
        <p:nvPr/>
      </p:nvGrpSpPr>
      <p:grpSpPr/>
      <p:sp>
        <p:nvSpPr>
          <p:cNvPr id="3" name="Content Placeholder 2"/>
          <p:cNvSpPr>
            <a:spLocks noGrp="1"/>
          </p:cNvSpPr>
          <p:nvPr>
            <p:ph sz="half" idx="1"/>
          </p:nvPr>
        </p:nvSpPr>
        <p:spPr>
          <a:xfrm>
            <a:off x="184785" y="255905"/>
            <a:ext cx="11917045" cy="6508750"/>
          </a:xfrm>
        </p:spPr>
        <p:txBody>
          <a:bodyPr/>
          <a:p>
            <a:pPr>
              <a:buFont typeface="Wingdings" panose="05000000000000000000" charset="0"/>
              <a:buChar char="Ø"/>
            </a:pPr>
            <a:r>
              <a:rPr lang="az-Latn-AZ" altLang="en-US"/>
              <a:t>Epidermo -dermal və ya sərhəd   nevuslar digərnevusla nisbətən daha tez-tez maliqnizaiya edir,düyüncük şəklində olurhamar quru səthli,yumşaq konsistensiya,ölçüsü bir neçə mm-dən 1 sm -ə qədər.Sərhəd nevuslar adətən baş,boyun ,ayaq və gövdə nahiyəsə yerləşir</a:t>
            </a:r>
            <a:endParaRPr lang="az-Latn-AZ" altLang="en-US"/>
          </a:p>
          <a:p>
            <a:pPr>
              <a:buFont typeface="Wingdings" panose="05000000000000000000" charset="0"/>
              <a:buChar char="Ø"/>
            </a:pPr>
            <a:r>
              <a:rPr lang="az-Latn-AZ" altLang="en-US"/>
              <a:t>Dermadaxili nevus -ən çox təsadüf ediləndir.Nadir hallarda melanoma inkişaf edir</a:t>
            </a:r>
            <a:endParaRPr lang="az-Latn-AZ" altLang="en-US"/>
          </a:p>
          <a:p>
            <a:pPr>
              <a:buFont typeface="Wingdings" panose="05000000000000000000" charset="0"/>
              <a:buChar char="Ø"/>
            </a:pPr>
            <a:r>
              <a:rPr lang="az-Latn-AZ" altLang="en-US"/>
              <a:t>Göy nevus-ən çox üz nahiyəsi və gövdədə-dəri stəhindən azca qalxan mərcimək böyüklükdə törəmə</a:t>
            </a:r>
            <a:endParaRPr lang="az-Latn-AZ" altLang="en-US"/>
          </a:p>
          <a:p>
            <a:pPr>
              <a:buFont typeface="Wingdings" panose="05000000000000000000" charset="0"/>
              <a:buChar char="Ø"/>
            </a:pPr>
            <a:r>
              <a:rPr lang="az-Latn-AZ" altLang="en-US"/>
              <a:t>Qarışıq nevus-dermadaxili və sərhəd nevusların xususiyyetini özündə birləşdirir,bu nevusda melanositlər həm dermada həm də epidermisin bazaı təbəqəsində yerləşir</a:t>
            </a:r>
            <a:endParaRPr lang="az-Latn-AZ" altLang="en-US"/>
          </a:p>
        </p:txBody>
      </p:sp>
    </p:spTree>
  </p:cSld>
  <p:clrMapOvr>
    <a:masterClrMapping/>
  </p:clrMapOvr>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rt_mountaineering">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9287</Words>
  <Application>WPS Presentation</Application>
  <PresentationFormat>Widescreen</PresentationFormat>
  <Paragraphs>124</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22</vt:i4>
      </vt:variant>
    </vt:vector>
  </HeadingPairs>
  <TitlesOfParts>
    <vt:vector size="31" baseType="lpstr">
      <vt:lpstr>Arial</vt:lpstr>
      <vt:lpstr>SimSun</vt:lpstr>
      <vt:lpstr>Wingdings</vt:lpstr>
      <vt:lpstr>Wingdings</vt:lpstr>
      <vt:lpstr>Microsoft YaHei</vt:lpstr>
      <vt:lpstr>Arial Unicode MS</vt:lpstr>
      <vt:lpstr>Calibri</vt:lpstr>
      <vt:lpstr>Art_mountaineering</vt:lpstr>
      <vt:lpstr>1_Art_mountaineering</vt:lpstr>
      <vt:lpstr>PowerPoint 演示文稿</vt:lpstr>
      <vt:lpstr>PowerPoint 演示文稿</vt:lpstr>
      <vt:lpstr>PowerPoint 演示文稿</vt:lpstr>
      <vt:lpstr>Epidemiologiyası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HELLO</cp:lastModifiedBy>
  <cp:revision>3</cp:revision>
  <dcterms:created xsi:type="dcterms:W3CDTF">2023-04-17T23:44:00Z</dcterms:created>
  <dcterms:modified xsi:type="dcterms:W3CDTF">2023-08-19T23:26:05Z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D112A835BCD2424CA080ADBA0B11958B</vt:lpwstr>
  </property>
  <property fmtid="{D5CDD505-2E9C-101B-9397-08002B2CF9AE}" pid="3" name="KSOProductBuildVer">
    <vt:lpwstr>1033-11.2.0.11537</vt:lpwstr>
  </property>
</Properties>
</file>