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EB2F9E-C9E0-4EA3-A9E2-0DF5F691060E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36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392" y="815250"/>
            <a:ext cx="3207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4000" b="1" dirty="0" err="1">
                <a:latin typeface="Arial Black" panose="020B0A04020102020204" pitchFamily="34" charset="0"/>
              </a:rPr>
              <a:t>Pankreatit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8417" y="98452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800" dirty="0"/>
              <a:t>-mədəaltı vəzinin iltihabı xəstəliyidir</a:t>
            </a:r>
            <a:r>
              <a:rPr lang="az-Latn-AZ" dirty="0"/>
              <a:t>.</a:t>
            </a:r>
            <a:endParaRPr lang="en-US" dirty="0"/>
          </a:p>
        </p:txBody>
      </p:sp>
      <p:sp>
        <p:nvSpPr>
          <p:cNvPr id="9" name="Arrow: Down 8"/>
          <p:cNvSpPr/>
          <p:nvPr/>
        </p:nvSpPr>
        <p:spPr>
          <a:xfrm rot="1997405">
            <a:off x="1214688" y="1842415"/>
            <a:ext cx="1341454" cy="1430463"/>
          </a:xfrm>
          <a:prstGeom prst="downArrow">
            <a:avLst>
              <a:gd name="adj1" fmla="val 20629"/>
              <a:gd name="adj2" fmla="val 35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/>
          <p:cNvSpPr/>
          <p:nvPr/>
        </p:nvSpPr>
        <p:spPr>
          <a:xfrm rot="18924772">
            <a:off x="3716292" y="1898903"/>
            <a:ext cx="1226754" cy="1420292"/>
          </a:xfrm>
          <a:prstGeom prst="downArrow">
            <a:avLst>
              <a:gd name="adj1" fmla="val 24837"/>
              <a:gd name="adj2" fmla="val 44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8626" y="3694962"/>
            <a:ext cx="17924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4400" dirty="0"/>
              <a:t>Kəskin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9148" y="3694962"/>
            <a:ext cx="19191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4400" dirty="0"/>
              <a:t>Xroniki</a:t>
            </a:r>
            <a:endParaRPr lang="en-US" sz="4400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" b="3118"/>
          <a:stretch>
            <a:fillRect/>
          </a:stretch>
        </p:blipFill>
        <p:spPr bwMode="auto">
          <a:xfrm>
            <a:off x="6200140" y="1672590"/>
            <a:ext cx="5764530" cy="491363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026" y="185531"/>
            <a:ext cx="81654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Qan müayinəsi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243" y="1188373"/>
            <a:ext cx="5338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EÇS-</a:t>
            </a:r>
            <a:r>
              <a:rPr lang="az-Latn-AZ" sz="2800" dirty="0" err="1"/>
              <a:t>nin</a:t>
            </a:r>
            <a:r>
              <a:rPr lang="az-Latn-AZ" sz="2800" dirty="0"/>
              <a:t> yüksəlməsi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α</a:t>
            </a:r>
            <a:r>
              <a:rPr lang="az-Latn-AZ" sz="2800" dirty="0"/>
              <a:t>2- qlobulinlərin artması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C-reaktiv zülalın meydana çıxması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Neytrofil leykositoz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87896" y="3429000"/>
            <a:ext cx="677199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4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Ağırlaşmalar</a:t>
            </a:r>
            <a:endParaRPr lang="en-U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243" y="4426226"/>
            <a:ext cx="38783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Pankreas kirəclənməsi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Qanaxma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Assit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Plevrit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Arterir</a:t>
            </a:r>
            <a:endParaRPr lang="en-US" sz="2800" dirty="0"/>
          </a:p>
        </p:txBody>
      </p:sp>
      <p:pic>
        <p:nvPicPr>
          <p:cNvPr id="5122" name="Picture 2" descr="Pankreatik kalsifikasyonlar 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828675"/>
            <a:ext cx="5210175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88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0991" y="304800"/>
            <a:ext cx="586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Müalicə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0991" y="1789043"/>
            <a:ext cx="104294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Alkol</a:t>
            </a:r>
            <a:r>
              <a:rPr lang="az-Latn-AZ" sz="2800" dirty="0"/>
              <a:t> qəbulunun kəsilməsi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Ağrı üçün-analginin atropinlə birlikdə </a:t>
            </a:r>
            <a:r>
              <a:rPr lang="az-Latn-AZ" sz="2800" dirty="0" err="1"/>
              <a:t>yeridilməsindən,tramadoldan,nadirən</a:t>
            </a:r>
            <a:r>
              <a:rPr lang="az-Latn-AZ" sz="2800" dirty="0"/>
              <a:t> </a:t>
            </a:r>
            <a:r>
              <a:rPr lang="az-Latn-AZ" sz="2800" dirty="0" err="1"/>
              <a:t>promedoldan</a:t>
            </a:r>
            <a:r>
              <a:rPr lang="az-Latn-AZ" sz="2800" dirty="0"/>
              <a:t> istifadə edilir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Antiferment preparatlar(</a:t>
            </a:r>
            <a:r>
              <a:rPr lang="az-Latn-AZ" sz="2800" dirty="0" err="1"/>
              <a:t>trasilol,kontrikal,qordoks</a:t>
            </a:r>
            <a:r>
              <a:rPr lang="az-Latn-AZ" sz="2800" dirty="0"/>
              <a:t>)təyin edilir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Ağır vitamin çatışmazlığı zamanı yağda həll olan vitaminlər(A,D,E,K),həmçinin B qrup vitaminləri təyin edilir.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Pəhriz(</a:t>
            </a:r>
            <a:r>
              <a:rPr lang="az-Latn-AZ" sz="2800" dirty="0" err="1"/>
              <a:t>kobud,heyvan</a:t>
            </a:r>
            <a:r>
              <a:rPr lang="az-Latn-AZ" sz="2800" dirty="0"/>
              <a:t> mənşəli </a:t>
            </a:r>
            <a:r>
              <a:rPr lang="az-Latn-AZ" sz="2800" dirty="0" err="1"/>
              <a:t>yağların,acı</a:t>
            </a:r>
            <a:r>
              <a:rPr lang="az-Latn-AZ" sz="2800" dirty="0"/>
              <a:t> ədviyyatların qəbulundan imtina edilməsi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kut kronik-pankreatit (fazlası için www.tipfakultesi.org)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6148" name="Picture 4" descr="Akut kronik-pankreatit (fazlasÄ± iÃ§in www.tipfakultesi.org)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7" y="258831"/>
            <a:ext cx="11020839" cy="635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46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9525" y="636905"/>
            <a:ext cx="8976995" cy="1128395"/>
          </a:xfrm>
        </p:spPr>
        <p:txBody>
          <a:bodyPr/>
          <a:p>
            <a:r>
              <a:rPr lang="az-Latn-AZ" altLang="en-US" sz="4800"/>
              <a:t>Diqqətinizə görə təşəkkür edirik</a:t>
            </a:r>
            <a:endParaRPr lang="az-Latn-AZ" altLang="en-US" sz="4800"/>
          </a:p>
        </p:txBody>
      </p:sp>
      <p:pic>
        <p:nvPicPr>
          <p:cNvPr id="6" name="Content Placeholder 5" descr="81eritTJqFL._AC_SL1500_"/>
          <p:cNvPicPr>
            <a:picLocks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4068445" y="2299335"/>
            <a:ext cx="2922905" cy="24917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60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6796" y="328185"/>
            <a:ext cx="7244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Kəskin </a:t>
            </a:r>
            <a:r>
              <a:rPr lang="az-Latn-AZ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pankreatit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179" y="1332161"/>
            <a:ext cx="2716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3600" b="1" dirty="0" err="1"/>
              <a:t>Etiologiyası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1970" y="1898015"/>
            <a:ext cx="535876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z-Latn-AZ" sz="2800" dirty="0" err="1">
                <a:highlight>
                  <a:srgbClr val="000080"/>
                </a:highlight>
              </a:rPr>
              <a:t>Obstruktiv </a:t>
            </a:r>
            <a:r>
              <a:rPr lang="az-Latn-AZ" sz="2800" dirty="0">
                <a:highlight>
                  <a:srgbClr val="000080"/>
                </a:highlight>
              </a:rPr>
              <a:t>səbəblər</a:t>
            </a:r>
            <a:endParaRPr lang="az-Latn-AZ" sz="2800" dirty="0">
              <a:highlight>
                <a:srgbClr val="FFFF00"/>
              </a:highlight>
            </a:endParaRPr>
          </a:p>
          <a:p>
            <a:r>
              <a:rPr lang="az-Latn-AZ" sz="2800" dirty="0"/>
              <a:t>              Öddaşı xəstəliyi</a:t>
            </a:r>
            <a:endParaRPr lang="az-Latn-AZ" sz="2800" dirty="0"/>
          </a:p>
          <a:p>
            <a:r>
              <a:rPr lang="az-Latn-AZ" sz="2800" dirty="0"/>
              <a:t>              Pankreas şişləri</a:t>
            </a:r>
            <a:endParaRPr lang="az-Latn-AZ" sz="2800" dirty="0"/>
          </a:p>
          <a:p>
            <a:pPr marL="514350" indent="-514350">
              <a:buAutoNum type="arabicPeriod" startAt="2"/>
            </a:pPr>
            <a:r>
              <a:rPr lang="az-Latn-AZ" sz="2800" dirty="0">
                <a:highlight>
                  <a:srgbClr val="000080"/>
                </a:highlight>
              </a:rPr>
              <a:t>Toksinlər və dərmanlar</a:t>
            </a:r>
            <a:endParaRPr lang="az-Latn-AZ" sz="2800" dirty="0">
              <a:highlight>
                <a:srgbClr val="000080"/>
              </a:highlight>
            </a:endParaRPr>
          </a:p>
          <a:p>
            <a:r>
              <a:rPr lang="az-Latn-AZ" sz="2800" dirty="0"/>
              <a:t>                </a:t>
            </a:r>
            <a:r>
              <a:rPr lang="az-Latn-AZ" sz="2800" dirty="0" err="1"/>
              <a:t>alkohol</a:t>
            </a:r>
            <a:endParaRPr lang="az-Latn-AZ" sz="2800" dirty="0"/>
          </a:p>
          <a:p>
            <a:r>
              <a:rPr lang="az-Latn-AZ" sz="2800" dirty="0"/>
              <a:t>                </a:t>
            </a:r>
            <a:r>
              <a:rPr lang="az-Latn-AZ" sz="2800" dirty="0" err="1"/>
              <a:t>diuretiklər</a:t>
            </a:r>
            <a:endParaRPr lang="az-Latn-AZ" sz="2800" dirty="0"/>
          </a:p>
          <a:p>
            <a:r>
              <a:rPr lang="az-Latn-AZ" sz="2800" dirty="0"/>
              <a:t>                iltihab əleyhinə və s.</a:t>
            </a:r>
            <a:endParaRPr lang="az-Latn-AZ" sz="2800" dirty="0"/>
          </a:p>
          <a:p>
            <a:pPr marL="514350" indent="-514350">
              <a:buAutoNum type="arabicPeriod" startAt="3"/>
            </a:pPr>
            <a:r>
              <a:rPr lang="az-Latn-AZ" sz="2800" dirty="0" err="1">
                <a:highlight>
                  <a:srgbClr val="000080"/>
                </a:highlight>
              </a:rPr>
              <a:t>Metabolik</a:t>
            </a:r>
            <a:r>
              <a:rPr lang="az-Latn-AZ" sz="2800" dirty="0">
                <a:highlight>
                  <a:srgbClr val="000080"/>
                </a:highlight>
              </a:rPr>
              <a:t> səbəblər</a:t>
            </a:r>
            <a:endParaRPr lang="az-Latn-AZ" sz="2800" dirty="0">
              <a:highlight>
                <a:srgbClr val="000080"/>
              </a:highlight>
            </a:endParaRPr>
          </a:p>
          <a:p>
            <a:r>
              <a:rPr lang="az-Latn-AZ" sz="2800" dirty="0"/>
              <a:t>       </a:t>
            </a:r>
            <a:r>
              <a:rPr lang="az-Latn-AZ" sz="2800" dirty="0" err="1"/>
              <a:t>triqliserin</a:t>
            </a:r>
            <a:r>
              <a:rPr lang="az-Latn-AZ" sz="2800" dirty="0"/>
              <a:t> yüksəkliyi</a:t>
            </a:r>
            <a:endParaRPr lang="az-Latn-AZ" sz="2800" dirty="0"/>
          </a:p>
          <a:p>
            <a:r>
              <a:rPr lang="az-Latn-AZ" sz="2800" dirty="0"/>
              <a:t>                </a:t>
            </a:r>
            <a:r>
              <a:rPr lang="az-Latn-AZ" sz="2800" dirty="0" err="1"/>
              <a:t>hiperkalsiemiya</a:t>
            </a:r>
            <a:endParaRPr lang="az-Latn-AZ" sz="2800" dirty="0"/>
          </a:p>
          <a:p>
            <a:r>
              <a:rPr lang="az-Latn-AZ" sz="2800" dirty="0"/>
              <a:t>    </a:t>
            </a:r>
            <a:endParaRPr lang="az-Latn-AZ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01410" y="1818005"/>
            <a:ext cx="4911725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az-Latn-AZ" sz="2800" dirty="0">
                <a:highlight>
                  <a:srgbClr val="000080"/>
                </a:highlight>
              </a:rPr>
              <a:t>Travma</a:t>
            </a:r>
            <a:endParaRPr lang="az-Latn-AZ" sz="2800" dirty="0">
              <a:highlight>
                <a:srgbClr val="000080"/>
              </a:highlight>
            </a:endParaRPr>
          </a:p>
          <a:p>
            <a:r>
              <a:rPr lang="az-Latn-AZ" sz="2800" dirty="0">
                <a:highlight>
                  <a:srgbClr val="000080"/>
                </a:highlight>
              </a:rPr>
              <a:t>            </a:t>
            </a:r>
            <a:r>
              <a:rPr lang="az-Latn-AZ" sz="2800" dirty="0" err="1">
                <a:highlight>
                  <a:srgbClr val="000080"/>
                </a:highlight>
              </a:rPr>
              <a:t>Qəza,Əməliyyat</a:t>
            </a:r>
            <a:r>
              <a:rPr lang="az-Latn-AZ" sz="2800" dirty="0">
                <a:highlight>
                  <a:srgbClr val="000080"/>
                </a:highlight>
              </a:rPr>
              <a:t> və s. </a:t>
            </a:r>
            <a:endParaRPr lang="az-Latn-AZ" sz="2800" dirty="0">
              <a:highlight>
                <a:srgbClr val="000080"/>
              </a:highlight>
            </a:endParaRPr>
          </a:p>
          <a:p>
            <a:pPr marL="514350" indent="-514350">
              <a:buAutoNum type="arabicPeriod" startAt="5"/>
            </a:pPr>
            <a:r>
              <a:rPr lang="az-Latn-AZ" sz="2800" dirty="0">
                <a:highlight>
                  <a:srgbClr val="000080"/>
                </a:highlight>
              </a:rPr>
              <a:t>İnfeksiya</a:t>
            </a:r>
            <a:endParaRPr lang="az-Latn-AZ" sz="2800" dirty="0">
              <a:highlight>
                <a:srgbClr val="000080"/>
              </a:highlight>
            </a:endParaRPr>
          </a:p>
          <a:p>
            <a:pPr marL="514350" indent="-514350">
              <a:buAutoNum type="arabicPeriod" startAt="5"/>
            </a:pPr>
            <a:endParaRPr lang="az-Latn-AZ" sz="2800" dirty="0">
              <a:highlight>
                <a:srgbClr val="000080"/>
              </a:highlight>
            </a:endParaRPr>
          </a:p>
          <a:p>
            <a:pPr marL="514350" indent="-514350">
              <a:buAutoNum type="arabicPeriod" startAt="5"/>
            </a:pPr>
            <a:r>
              <a:rPr lang="az-Latn-AZ" sz="2800" dirty="0" err="1">
                <a:highlight>
                  <a:srgbClr val="000080"/>
                </a:highlight>
              </a:rPr>
              <a:t>Vaskulit</a:t>
            </a:r>
            <a:endParaRPr lang="az-Latn-AZ" sz="2800" dirty="0">
              <a:highlight>
                <a:srgbClr val="000080"/>
              </a:highlight>
            </a:endParaRPr>
          </a:p>
          <a:p>
            <a:pPr marL="514350" indent="-514350">
              <a:buAutoNum type="arabicPeriod" startAt="5"/>
            </a:pPr>
            <a:endParaRPr lang="az-Latn-AZ" sz="2800" dirty="0">
              <a:highlight>
                <a:srgbClr val="000080"/>
              </a:highlight>
            </a:endParaRPr>
          </a:p>
          <a:p>
            <a:pPr marL="514350" indent="-514350">
              <a:buAutoNum type="arabicPeriod" startAt="5"/>
            </a:pPr>
            <a:r>
              <a:rPr lang="az-Latn-AZ" sz="2800" dirty="0" err="1">
                <a:highlight>
                  <a:srgbClr val="000080"/>
                </a:highlight>
              </a:rPr>
              <a:t>İdiopatik</a:t>
            </a:r>
            <a:endParaRPr lang="az-Latn-AZ" sz="2800" dirty="0" err="1">
              <a:highlight>
                <a:srgbClr val="000080"/>
              </a:highligh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01356" y="5571407"/>
            <a:ext cx="5327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2800" dirty="0"/>
              <a:t>Əksərən 30-60 yaşlı qadınlarda olur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69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7564" y="463826"/>
            <a:ext cx="10296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Patogenez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6435" y="1921565"/>
            <a:ext cx="106547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800" dirty="0"/>
              <a:t>Mədəaltı vəzidə </a:t>
            </a:r>
            <a:r>
              <a:rPr lang="az-Latn-AZ" sz="2800" dirty="0" err="1"/>
              <a:t>proteolitik</a:t>
            </a:r>
            <a:r>
              <a:rPr lang="az-Latn-AZ" sz="2800" dirty="0"/>
              <a:t> fermentlərin(</a:t>
            </a:r>
            <a:r>
              <a:rPr lang="az-Latn-AZ" sz="2800" dirty="0" err="1"/>
              <a:t>tripsin,elastaza</a:t>
            </a:r>
            <a:r>
              <a:rPr lang="az-Latn-AZ" sz="2800" dirty="0"/>
              <a:t>) aktivləşməsi,</a:t>
            </a:r>
            <a:endParaRPr lang="az-Latn-AZ" sz="2800" dirty="0"/>
          </a:p>
          <a:p>
            <a:endParaRPr lang="az-Latn-AZ" sz="2800" dirty="0"/>
          </a:p>
          <a:p>
            <a:r>
              <a:rPr lang="az-Latn-AZ" sz="2800" dirty="0" err="1"/>
              <a:t>Bradikinin,histaminin</a:t>
            </a:r>
            <a:r>
              <a:rPr lang="az-Latn-AZ" sz="2800" dirty="0"/>
              <a:t> azad olması və fəallığı artır</a:t>
            </a:r>
            <a:endParaRPr lang="az-Latn-AZ" sz="2800" dirty="0"/>
          </a:p>
          <a:p>
            <a:endParaRPr lang="az-Latn-AZ" sz="2800" dirty="0"/>
          </a:p>
          <a:p>
            <a:r>
              <a:rPr lang="az-Latn-AZ" sz="2800" dirty="0"/>
              <a:t>Bu da damar </a:t>
            </a:r>
            <a:r>
              <a:rPr lang="az-Latn-AZ" sz="2800" dirty="0" err="1"/>
              <a:t>keçiriciliyinin</a:t>
            </a:r>
            <a:r>
              <a:rPr lang="az-Latn-AZ" sz="2800" dirty="0"/>
              <a:t> yüksəlməsi və </a:t>
            </a:r>
            <a:r>
              <a:rPr lang="az-Latn-AZ" sz="2800" dirty="0" err="1"/>
              <a:t>ödemin</a:t>
            </a:r>
            <a:r>
              <a:rPr lang="az-Latn-AZ" sz="2800" dirty="0"/>
              <a:t> </a:t>
            </a:r>
            <a:r>
              <a:rPr lang="az-Latn-AZ" sz="2800" dirty="0" err="1"/>
              <a:t>yaranmasına,ödün</a:t>
            </a:r>
            <a:r>
              <a:rPr lang="az-Latn-AZ" sz="2800" dirty="0"/>
              <a:t> pankreas axacağına daxil olmasına səbəb olur.</a:t>
            </a:r>
            <a:endParaRPr lang="az-Latn-AZ" sz="2800" dirty="0"/>
          </a:p>
          <a:p>
            <a:endParaRPr lang="az-Latn-AZ" sz="2800" dirty="0"/>
          </a:p>
          <a:p>
            <a:r>
              <a:rPr lang="az-Latn-AZ" sz="2800" dirty="0"/>
              <a:t>Nəticədə mədəaltı vəzidə </a:t>
            </a:r>
            <a:r>
              <a:rPr lang="az-Latn-AZ" sz="2800" b="1" dirty="0" err="1"/>
              <a:t>autoliz</a:t>
            </a:r>
            <a:r>
              <a:rPr lang="az-Latn-AZ" sz="2800" dirty="0"/>
              <a:t> baş verir.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31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9530" y="291548"/>
            <a:ext cx="66035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Klinik mənzərə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0417" y="1868557"/>
            <a:ext cx="11025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Ağrı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 err="1"/>
              <a:t>Yüngül,orta</a:t>
            </a:r>
            <a:r>
              <a:rPr lang="az-Latn-AZ" sz="2800" dirty="0"/>
              <a:t> və çox şiddətli olur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Əksər hallarda </a:t>
            </a:r>
            <a:r>
              <a:rPr lang="az-Latn-AZ" sz="2800" dirty="0" err="1"/>
              <a:t>epiqastral</a:t>
            </a:r>
            <a:r>
              <a:rPr lang="az-Latn-AZ" sz="2800" dirty="0"/>
              <a:t> </a:t>
            </a:r>
            <a:r>
              <a:rPr lang="az-Latn-AZ" sz="2800" dirty="0" err="1"/>
              <a:t>nahiyədə,yaxud</a:t>
            </a:r>
            <a:r>
              <a:rPr lang="az-Latn-AZ" sz="2800" dirty="0"/>
              <a:t> qurşaqlayıcı olur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Xəstələrin çoxunda ağrı belə </a:t>
            </a:r>
            <a:r>
              <a:rPr lang="az-Latn-AZ" sz="2800" dirty="0" err="1"/>
              <a:t>yayılır,önə</a:t>
            </a:r>
            <a:r>
              <a:rPr lang="az-Latn-AZ" sz="2800" dirty="0"/>
              <a:t> əyiləndə və aclıqda azalır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Yemək </a:t>
            </a:r>
            <a:r>
              <a:rPr lang="az-Latn-AZ" sz="2800" dirty="0" err="1"/>
              <a:t>yeyəndə,qusma</a:t>
            </a:r>
            <a:r>
              <a:rPr lang="az-Latn-AZ" sz="2800" dirty="0"/>
              <a:t> və </a:t>
            </a:r>
            <a:r>
              <a:rPr lang="az-Latn-AZ" sz="2800" dirty="0" err="1"/>
              <a:t>alkol</a:t>
            </a:r>
            <a:r>
              <a:rPr lang="az-Latn-AZ" sz="2800" dirty="0"/>
              <a:t> qəbulunda artır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Şiddətli qarın ağrısı ilə yanaşı qarnın yumşaq olması erkən diaqnoz üçün </a:t>
            </a:r>
            <a:r>
              <a:rPr lang="az-Latn-AZ" sz="2800" dirty="0" err="1"/>
              <a:t>əhəmiyyətlidi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Temperatur adətən 38-39C olur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Dəri </a:t>
            </a:r>
            <a:r>
              <a:rPr lang="az-Latn-AZ" sz="2800" b="1" dirty="0" err="1"/>
              <a:t>avazıyır</a:t>
            </a:r>
            <a:r>
              <a:rPr lang="az-Latn-AZ" sz="2800" dirty="0" err="1"/>
              <a:t>,bəzən</a:t>
            </a:r>
            <a:r>
              <a:rPr lang="az-Latn-AZ" sz="2800" dirty="0"/>
              <a:t> </a:t>
            </a:r>
            <a:r>
              <a:rPr lang="az-Latn-AZ" sz="2800" b="1" dirty="0" err="1"/>
              <a:t>sarılıq</a:t>
            </a:r>
            <a:r>
              <a:rPr lang="az-Latn-AZ" sz="2800" dirty="0" err="1"/>
              <a:t>,ağır</a:t>
            </a:r>
            <a:r>
              <a:rPr lang="az-Latn-AZ" sz="2800" dirty="0"/>
              <a:t> hallarda </a:t>
            </a:r>
            <a:r>
              <a:rPr lang="az-Latn-AZ" sz="2800" b="1" dirty="0" err="1"/>
              <a:t>sianoz</a:t>
            </a:r>
            <a:r>
              <a:rPr lang="az-Latn-AZ" sz="2800" dirty="0"/>
              <a:t> olur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boratuvar tetkikleri• Total amilaz (&gt; 1,000        • PMN (polimorfonükleer)  IU/L)                          elastaz• P-a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5" y="569843"/>
            <a:ext cx="10880035" cy="588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59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2870" y="318052"/>
            <a:ext cx="60716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Qan müayinəsi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922" y="1868557"/>
            <a:ext cx="657635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Neytrofil leykositoz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Limfositopeniya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Aneozinofiliya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EÇS yüksək olması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Hipoalbuminemiya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Prerenal</a:t>
            </a:r>
            <a:r>
              <a:rPr lang="az-Latn-AZ" sz="2800" dirty="0"/>
              <a:t> </a:t>
            </a:r>
            <a:r>
              <a:rPr lang="az-Latn-AZ" sz="2800" dirty="0" err="1"/>
              <a:t>azotemiya,kreatin</a:t>
            </a:r>
            <a:r>
              <a:rPr lang="az-Latn-AZ" sz="2800" dirty="0"/>
              <a:t> yüksəkliyi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Bəzən </a:t>
            </a:r>
            <a:r>
              <a:rPr lang="az-Latn-AZ" sz="2800" dirty="0" err="1"/>
              <a:t>hiperqlikemiya</a:t>
            </a:r>
            <a:r>
              <a:rPr lang="az-Latn-AZ" sz="2800" dirty="0"/>
              <a:t> və </a:t>
            </a:r>
            <a:r>
              <a:rPr lang="az-Latn-AZ" sz="2800" dirty="0" err="1"/>
              <a:t>qlükozuriya</a:t>
            </a:r>
            <a:r>
              <a:rPr lang="az-Latn-AZ" sz="2800" dirty="0"/>
              <a:t> olur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50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9791" y="503583"/>
            <a:ext cx="40370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Müalicə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913" y="1815548"/>
            <a:ext cx="110125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 err="1"/>
              <a:t>Plazmaəvəzedici</a:t>
            </a:r>
            <a:r>
              <a:rPr lang="az-Latn-AZ" sz="2800" dirty="0"/>
              <a:t> məhlullarla fəal </a:t>
            </a:r>
            <a:r>
              <a:rPr lang="az-Latn-AZ" sz="2800" dirty="0" err="1"/>
              <a:t>infuzion</a:t>
            </a:r>
            <a:r>
              <a:rPr lang="az-Latn-AZ" sz="2800" dirty="0"/>
              <a:t> terapiya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 err="1"/>
              <a:t>Nazoqastral</a:t>
            </a:r>
            <a:r>
              <a:rPr lang="az-Latn-AZ" sz="2800" dirty="0"/>
              <a:t> zond vasitəsilə mədə </a:t>
            </a:r>
            <a:r>
              <a:rPr lang="az-Latn-AZ" sz="2800" dirty="0" err="1"/>
              <a:t>möhtəviyyatı</a:t>
            </a:r>
            <a:r>
              <a:rPr lang="az-Latn-AZ" sz="2800" dirty="0"/>
              <a:t> </a:t>
            </a:r>
            <a:r>
              <a:rPr lang="az-Latn-AZ" sz="2800" dirty="0" err="1"/>
              <a:t>çıxarılır,nazik</a:t>
            </a:r>
            <a:r>
              <a:rPr lang="az-Latn-AZ" sz="2800" dirty="0"/>
              <a:t> bağırsaq və mədəaltı vəz axacağına keçməsinin qarşısı alınır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2-4 gün aclıq təyin edərək mədəaltı vəzi üçün fizioloji sakitliyin(istirahətin) yaradılması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 err="1"/>
              <a:t>Proteolitik</a:t>
            </a:r>
            <a:r>
              <a:rPr lang="az-Latn-AZ" sz="2800" dirty="0"/>
              <a:t> fermentlərin aktivliyinin qarşısını almaq üçün antiferment preparatlardan(</a:t>
            </a:r>
            <a:r>
              <a:rPr lang="az-Latn-AZ" sz="2800" dirty="0" err="1"/>
              <a:t>trasilol,kontrikal</a:t>
            </a:r>
            <a:r>
              <a:rPr lang="az-Latn-AZ" sz="2800" dirty="0"/>
              <a:t>)istifadə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/>
              <a:t>Ağrının aradan qaldırılması(atropin-</a:t>
            </a:r>
            <a:r>
              <a:rPr lang="az-Latn-AZ" sz="2800" dirty="0" err="1"/>
              <a:t>sulfat,promedol</a:t>
            </a:r>
            <a:r>
              <a:rPr lang="az-Latn-AZ" sz="2800" dirty="0"/>
              <a:t>)</a:t>
            </a:r>
            <a:endParaRPr lang="az-Latn-A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sz="2800" dirty="0" err="1"/>
              <a:t>Peritonit,pankreas</a:t>
            </a:r>
            <a:r>
              <a:rPr lang="az-Latn-AZ" sz="2800" dirty="0"/>
              <a:t> </a:t>
            </a:r>
            <a:r>
              <a:rPr lang="az-Latn-AZ" sz="2800" dirty="0" err="1"/>
              <a:t>irinləməsi,hemorragik</a:t>
            </a:r>
            <a:r>
              <a:rPr lang="az-Latn-AZ" sz="2800" dirty="0"/>
              <a:t> </a:t>
            </a:r>
            <a:r>
              <a:rPr lang="az-Latn-AZ" sz="2800" dirty="0" err="1"/>
              <a:t>pankreonekroz</a:t>
            </a:r>
            <a:r>
              <a:rPr lang="az-Latn-AZ" sz="2800" dirty="0"/>
              <a:t> zamanı cərrahi müalicə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57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7670" y="331304"/>
            <a:ext cx="62218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Xroniki </a:t>
            </a:r>
            <a:r>
              <a:rPr lang="az-Latn-AZ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pankreatit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96278"/>
            <a:ext cx="101131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2800" dirty="0"/>
              <a:t>Əksərən 30-70 yaşlı qadınlarda rast gəlinir.</a:t>
            </a:r>
            <a:endParaRPr lang="az-Latn-AZ" sz="2800" dirty="0"/>
          </a:p>
          <a:p>
            <a:r>
              <a:rPr lang="az-Latn-AZ" sz="2800" dirty="0"/>
              <a:t>Keçirilmiş KP-dən sonra və ya ona səbəb olan </a:t>
            </a:r>
            <a:r>
              <a:rPr lang="az-Latn-AZ" sz="2800" dirty="0" err="1"/>
              <a:t>etioloji</a:t>
            </a:r>
            <a:r>
              <a:rPr lang="az-Latn-AZ" sz="2800" dirty="0"/>
              <a:t> amillərdən olur</a:t>
            </a:r>
            <a:endParaRPr lang="az-Latn-AZ" sz="2800" dirty="0"/>
          </a:p>
          <a:p>
            <a:r>
              <a:rPr lang="az-Latn-AZ" sz="2800" dirty="0"/>
              <a:t>Kişilərdə </a:t>
            </a:r>
            <a:r>
              <a:rPr lang="az-Latn-AZ" sz="2800" dirty="0" err="1"/>
              <a:t>alkoholizmin</a:t>
            </a:r>
            <a:r>
              <a:rPr lang="az-Latn-AZ" sz="2800" dirty="0"/>
              <a:t> nəticəsi kimi meydana çıxır</a:t>
            </a:r>
            <a:endParaRPr lang="az-Latn-AZ" sz="2800" dirty="0"/>
          </a:p>
          <a:p>
            <a:endParaRPr lang="en-US" sz="2800" dirty="0"/>
          </a:p>
        </p:txBody>
      </p:sp>
      <p:pic>
        <p:nvPicPr>
          <p:cNvPr id="4098" name="Picture 2" descr="İlgili resi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47" y="3181350"/>
            <a:ext cx="56292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400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79304" y="357809"/>
            <a:ext cx="51434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Klinik </a:t>
            </a:r>
            <a:r>
              <a:rPr lang="az-Latn-AZ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təzahirləri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957" y="1709530"/>
            <a:ext cx="1017605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Ağrı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Ağrı KP-dən fərqli olaraq </a:t>
            </a:r>
            <a:r>
              <a:rPr lang="az-Latn-AZ" sz="2800" dirty="0" err="1"/>
              <a:t>acqarına,xüsusən</a:t>
            </a:r>
            <a:r>
              <a:rPr lang="az-Latn-AZ" sz="2800" dirty="0"/>
              <a:t> gecələr yüksəlir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Xoradan fərqli olaraq qida qəbulundan sonra </a:t>
            </a:r>
            <a:r>
              <a:rPr lang="az-Latn-AZ" sz="2800" dirty="0" err="1"/>
              <a:t>keçmir,biraz</a:t>
            </a:r>
            <a:r>
              <a:rPr lang="az-Latn-AZ" sz="2800" dirty="0"/>
              <a:t> zəifləyir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Steatoreya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 err="1"/>
              <a:t>Kreatoreya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Ürəkbulanma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Arıqlama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Halsızlıq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Dərialtı piy toxumasının nekrozu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İnsulin ifrazının </a:t>
            </a:r>
            <a:r>
              <a:rPr lang="az-Latn-AZ" sz="2800" dirty="0" err="1"/>
              <a:t>azalması,qlükozaya</a:t>
            </a:r>
            <a:r>
              <a:rPr lang="az-Latn-AZ" sz="2800" dirty="0"/>
              <a:t> qarşı tolerantlığın pozulması</a:t>
            </a:r>
            <a:endParaRPr lang="az-Latn-A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sz="2800" dirty="0"/>
              <a:t>Şəkərli diabetin yaranması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2908</Words>
  <Application>WPS Presentation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Arial Black</vt:lpstr>
      <vt:lpstr>Microsoft YaHei</vt:lpstr>
      <vt:lpstr>Arial Unicode MS</vt:lpstr>
      <vt:lpstr>Calibri</vt:lpstr>
      <vt:lpstr>1_Art_mountaineering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Diqqətinizə görə təşəkkür edirik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Fidan Jabrayilova</dc:creator>
  <cp:lastModifiedBy>HELLO</cp:lastModifiedBy>
  <cp:revision>7</cp:revision>
  <dcterms:created xsi:type="dcterms:W3CDTF">2019-04-20T14:28:00Z</dcterms:created>
  <dcterms:modified xsi:type="dcterms:W3CDTF">2023-08-19T22:11:56Z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D78077BF75114E4D88D77F4A910B22BF</vt:lpwstr>
  </property>
  <property fmtid="{D5CDD505-2E9C-101B-9397-08002B2CF9AE}" pid="3" name="KSOProductBuildVer">
    <vt:lpwstr>1033-11.2.0.11537</vt:lpwstr>
  </property>
</Properties>
</file>