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A6"/>
    <a:srgbClr val="F4CB66"/>
    <a:srgbClr val="BDB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5E079-1C85-4BAE-9030-72B037203C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F95DE-C84A-4DF8-8D19-AA56DF42F0D5}">
      <dgm:prSet phldrT="[Текст]" custT="1"/>
      <dgm:spPr/>
      <dgm:t>
        <a:bodyPr/>
        <a:lstStyle/>
        <a:p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Transmissiv-vəhşi gəmiricilərin, siçovulların və insanların çox sayda ola birə növləri ilə</a:t>
          </a:r>
          <a:endParaRPr lang="en-US" sz="2800" b="1" dirty="0">
            <a:solidFill>
              <a:srgbClr val="F9F1A6"/>
            </a:solidFill>
            <a:latin typeface="Harrington" panose="04040505050A02020702" pitchFamily="82" charset="0"/>
          </a:endParaRPr>
        </a:p>
      </dgm:t>
    </dgm:pt>
    <dgm:pt modelId="{F5EA276E-5238-48F3-B6A0-FC2C1D0A0886}" cxnId="{51380A29-CA1F-450A-A293-EE44DB1DCACB}" type="parTrans">
      <dgm:prSet/>
      <dgm:spPr/>
      <dgm:t>
        <a:bodyPr/>
        <a:lstStyle/>
        <a:p>
          <a:endParaRPr lang="en-US"/>
        </a:p>
      </dgm:t>
    </dgm:pt>
    <dgm:pt modelId="{25682106-E47B-4ADB-9EE6-0E9C72E0692F}" cxnId="{51380A29-CA1F-450A-A293-EE44DB1DCACB}" type="sibTrans">
      <dgm:prSet/>
      <dgm:spPr/>
      <dgm:t>
        <a:bodyPr/>
        <a:lstStyle/>
        <a:p>
          <a:endParaRPr lang="en-US"/>
        </a:p>
      </dgm:t>
    </dgm:pt>
    <dgm:pt modelId="{0AC60CDF-55C6-4AD8-AE9C-DBB636EED8B6}">
      <dgm:prSet phldrT="[Текст]" custT="1"/>
      <dgm:spPr/>
      <dgm:t>
        <a:bodyPr/>
        <a:lstStyle/>
        <a:p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Təmas- zədələnmiş dəri və ya selikli qişalardan</a:t>
          </a:r>
          <a:endParaRPr lang="en-US" sz="2800" b="1" dirty="0">
            <a:solidFill>
              <a:srgbClr val="F9F1A6"/>
            </a:solidFill>
            <a:latin typeface="Harrington" panose="04040505050A02020702" pitchFamily="82" charset="0"/>
          </a:endParaRPr>
        </a:p>
      </dgm:t>
    </dgm:pt>
    <dgm:pt modelId="{28049D28-C7DA-499F-8754-F4305E7F8833}" cxnId="{6BF2DCD5-9B85-47C0-9429-73AB23EDBD63}" type="parTrans">
      <dgm:prSet/>
      <dgm:spPr/>
      <dgm:t>
        <a:bodyPr/>
        <a:lstStyle/>
        <a:p>
          <a:endParaRPr lang="en-US"/>
        </a:p>
      </dgm:t>
    </dgm:pt>
    <dgm:pt modelId="{D95503C7-A7B8-422D-946E-955C9F2A8E3C}" cxnId="{6BF2DCD5-9B85-47C0-9429-73AB23EDBD63}" type="sibTrans">
      <dgm:prSet/>
      <dgm:spPr/>
      <dgm:t>
        <a:bodyPr/>
        <a:lstStyle/>
        <a:p>
          <a:endParaRPr lang="en-US"/>
        </a:p>
      </dgm:t>
    </dgm:pt>
    <dgm:pt modelId="{B725DA47-3A01-470B-B942-753E56318399}">
      <dgm:prSet phldrT="[Текст]" custT="1"/>
      <dgm:spPr/>
      <dgm:t>
        <a:bodyPr/>
        <a:lstStyle/>
        <a:p>
          <a:r>
            <a:rPr lang="az-Latn-AZ" sz="2800" b="1" i="0" dirty="0">
              <a:solidFill>
                <a:srgbClr val="F9F1A6"/>
              </a:solidFill>
              <a:latin typeface="Harrington" panose="04040505050A02020702" pitchFamily="82" charset="0"/>
            </a:rPr>
            <a:t>Alimentar-xəstə heybanın ətindən və ya bakteriyayla çirklənmiş digər qida məhsullarından istifadə </a:t>
          </a:r>
          <a:endParaRPr lang="en-US" sz="2800" b="1" i="0" dirty="0">
            <a:solidFill>
              <a:srgbClr val="F9F1A6"/>
            </a:solidFill>
            <a:latin typeface="Harrington" panose="04040505050A02020702" pitchFamily="82" charset="0"/>
          </a:endParaRPr>
        </a:p>
      </dgm:t>
    </dgm:pt>
    <dgm:pt modelId="{D6B28EA1-94CB-45C4-BADC-A805432811BE}" cxnId="{4A8ADE2C-1A82-427A-A5F8-9E044CF7774E}" type="parTrans">
      <dgm:prSet/>
      <dgm:spPr/>
      <dgm:t>
        <a:bodyPr/>
        <a:lstStyle/>
        <a:p>
          <a:endParaRPr lang="en-US"/>
        </a:p>
      </dgm:t>
    </dgm:pt>
    <dgm:pt modelId="{08DF87B1-183A-4256-8FBA-1C756918E355}" cxnId="{4A8ADE2C-1A82-427A-A5F8-9E044CF7774E}" type="sibTrans">
      <dgm:prSet/>
      <dgm:spPr/>
      <dgm:t>
        <a:bodyPr/>
        <a:lstStyle/>
        <a:p>
          <a:endParaRPr lang="en-US"/>
        </a:p>
      </dgm:t>
    </dgm:pt>
    <dgm:pt modelId="{5FB4DDAB-8859-444A-8230-FD10A4B41D77}">
      <dgm:prSet phldrT="[Текст]" custT="1"/>
      <dgm:spPr/>
      <dgm:t>
        <a:bodyPr/>
        <a:lstStyle/>
        <a:p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Hava-damcı</a:t>
          </a:r>
          <a:r>
            <a:rPr lang="az-Latn-AZ" sz="3500" b="1" dirty="0">
              <a:solidFill>
                <a:srgbClr val="F9F1A6"/>
              </a:solidFill>
              <a:latin typeface="Harrington" panose="04040505050A02020702" pitchFamily="82" charset="0"/>
            </a:rPr>
            <a:t> –ağciyər taunu ilə xəstə insanlardan </a:t>
          </a:r>
          <a:endParaRPr lang="en-US" sz="3500" b="1" dirty="0">
            <a:solidFill>
              <a:srgbClr val="F9F1A6"/>
            </a:solidFill>
            <a:latin typeface="Harrington" panose="04040505050A02020702" pitchFamily="82" charset="0"/>
          </a:endParaRPr>
        </a:p>
      </dgm:t>
    </dgm:pt>
    <dgm:pt modelId="{F23A4964-6F72-452F-93D9-0EA60C62F857}" cxnId="{6D49B5FB-0D88-40DF-950C-C9C5DCB44EC1}" type="parTrans">
      <dgm:prSet/>
      <dgm:spPr/>
      <dgm:t>
        <a:bodyPr/>
        <a:lstStyle/>
        <a:p>
          <a:endParaRPr lang="en-US"/>
        </a:p>
      </dgm:t>
    </dgm:pt>
    <dgm:pt modelId="{1E24AD4B-7913-49E3-A850-1CFFA03AF4A9}" cxnId="{6D49B5FB-0D88-40DF-950C-C9C5DCB44EC1}" type="sibTrans">
      <dgm:prSet/>
      <dgm:spPr/>
      <dgm:t>
        <a:bodyPr/>
        <a:lstStyle/>
        <a:p>
          <a:endParaRPr lang="en-US"/>
        </a:p>
      </dgm:t>
    </dgm:pt>
    <dgm:pt modelId="{CFD30FCA-0830-4475-A8B8-12AE0ECFFEBE}" type="pres">
      <dgm:prSet presAssocID="{13F5E079-1C85-4BAE-9030-72B037203C08}" presName="Name0" presStyleCnt="0">
        <dgm:presLayoutVars>
          <dgm:chMax val="7"/>
          <dgm:chPref val="7"/>
          <dgm:dir/>
        </dgm:presLayoutVars>
      </dgm:prSet>
      <dgm:spPr/>
    </dgm:pt>
    <dgm:pt modelId="{9F6079DC-B7F5-4695-A89B-B43DC371C48F}" type="pres">
      <dgm:prSet presAssocID="{13F5E079-1C85-4BAE-9030-72B037203C08}" presName="Name1" presStyleCnt="0"/>
      <dgm:spPr/>
    </dgm:pt>
    <dgm:pt modelId="{77778D1B-CABE-4816-979D-4A8423C74ADD}" type="pres">
      <dgm:prSet presAssocID="{13F5E079-1C85-4BAE-9030-72B037203C08}" presName="cycle" presStyleCnt="0"/>
      <dgm:spPr/>
    </dgm:pt>
    <dgm:pt modelId="{7DC61D30-DB5E-473E-A65B-5A50B46B0563}" type="pres">
      <dgm:prSet presAssocID="{13F5E079-1C85-4BAE-9030-72B037203C08}" presName="srcNode" presStyleLbl="node1" presStyleIdx="0" presStyleCnt="4"/>
      <dgm:spPr/>
    </dgm:pt>
    <dgm:pt modelId="{9077116D-4B30-4E3D-B1C1-EB4F8261967D}" type="pres">
      <dgm:prSet presAssocID="{13F5E079-1C85-4BAE-9030-72B037203C08}" presName="conn" presStyleLbl="parChTrans1D2" presStyleIdx="0" presStyleCnt="1"/>
      <dgm:spPr/>
    </dgm:pt>
    <dgm:pt modelId="{1715F776-C1F7-4C32-BA7D-6E7DAF0DF0B0}" type="pres">
      <dgm:prSet presAssocID="{13F5E079-1C85-4BAE-9030-72B037203C08}" presName="extraNode" presStyleLbl="node1" presStyleIdx="0" presStyleCnt="4"/>
      <dgm:spPr/>
    </dgm:pt>
    <dgm:pt modelId="{3F8E3379-DA67-4E68-9224-0C36C7509DCF}" type="pres">
      <dgm:prSet presAssocID="{13F5E079-1C85-4BAE-9030-72B037203C08}" presName="dstNode" presStyleLbl="node1" presStyleIdx="0" presStyleCnt="4"/>
      <dgm:spPr/>
    </dgm:pt>
    <dgm:pt modelId="{C8486B0F-0311-42A6-B8FA-101074C114B6}" type="pres">
      <dgm:prSet presAssocID="{0CCF95DE-C84A-4DF8-8D19-AA56DF42F0D5}" presName="text_1" presStyleLbl="node1" presStyleIdx="0" presStyleCnt="4">
        <dgm:presLayoutVars>
          <dgm:bulletEnabled val="1"/>
        </dgm:presLayoutVars>
      </dgm:prSet>
      <dgm:spPr/>
    </dgm:pt>
    <dgm:pt modelId="{E90BBF56-62B9-41CA-A54D-42DBEF06D93F}" type="pres">
      <dgm:prSet presAssocID="{0CCF95DE-C84A-4DF8-8D19-AA56DF42F0D5}" presName="accent_1" presStyleCnt="0"/>
      <dgm:spPr/>
    </dgm:pt>
    <dgm:pt modelId="{36CE13ED-2229-4901-A623-FD3BF2154B4A}" type="pres">
      <dgm:prSet presAssocID="{0CCF95DE-C84A-4DF8-8D19-AA56DF42F0D5}" presName="accentRepeatNode" presStyleLbl="solidFgAcc1" presStyleIdx="0" presStyleCnt="4"/>
      <dgm:spPr/>
    </dgm:pt>
    <dgm:pt modelId="{4ACADFF0-6065-4FCB-9E30-B5E180678DBF}" type="pres">
      <dgm:prSet presAssocID="{0AC60CDF-55C6-4AD8-AE9C-DBB636EED8B6}" presName="text_2" presStyleLbl="node1" presStyleIdx="1" presStyleCnt="4">
        <dgm:presLayoutVars>
          <dgm:bulletEnabled val="1"/>
        </dgm:presLayoutVars>
      </dgm:prSet>
      <dgm:spPr/>
    </dgm:pt>
    <dgm:pt modelId="{AAF2C178-97EE-4CBE-8601-0CD89EC305BD}" type="pres">
      <dgm:prSet presAssocID="{0AC60CDF-55C6-4AD8-AE9C-DBB636EED8B6}" presName="accent_2" presStyleCnt="0"/>
      <dgm:spPr/>
    </dgm:pt>
    <dgm:pt modelId="{471BAB88-7512-4C5E-A1E5-6E4AC95866AB}" type="pres">
      <dgm:prSet presAssocID="{0AC60CDF-55C6-4AD8-AE9C-DBB636EED8B6}" presName="accentRepeatNode" presStyleLbl="solidFgAcc1" presStyleIdx="1" presStyleCnt="4"/>
      <dgm:spPr/>
    </dgm:pt>
    <dgm:pt modelId="{D92616D2-DB16-46B3-A995-EA248E32D3D2}" type="pres">
      <dgm:prSet presAssocID="{B725DA47-3A01-470B-B942-753E56318399}" presName="text_3" presStyleLbl="node1" presStyleIdx="2" presStyleCnt="4" custLinFactNeighborX="156">
        <dgm:presLayoutVars>
          <dgm:bulletEnabled val="1"/>
        </dgm:presLayoutVars>
      </dgm:prSet>
      <dgm:spPr/>
    </dgm:pt>
    <dgm:pt modelId="{779A29DB-999C-40A5-B884-CDB54595D0F7}" type="pres">
      <dgm:prSet presAssocID="{B725DA47-3A01-470B-B942-753E56318399}" presName="accent_3" presStyleCnt="0"/>
      <dgm:spPr/>
    </dgm:pt>
    <dgm:pt modelId="{D92A3748-95E4-4EFE-849E-BA122DCABF7E}" type="pres">
      <dgm:prSet presAssocID="{B725DA47-3A01-470B-B942-753E56318399}" presName="accentRepeatNode" presStyleLbl="solidFgAcc1" presStyleIdx="2" presStyleCnt="4"/>
      <dgm:spPr/>
    </dgm:pt>
    <dgm:pt modelId="{39EC7F06-C21E-41BD-8B6E-89AFE24CB4BA}" type="pres">
      <dgm:prSet presAssocID="{5FB4DDAB-8859-444A-8230-FD10A4B41D77}" presName="text_4" presStyleLbl="node1" presStyleIdx="3" presStyleCnt="4">
        <dgm:presLayoutVars>
          <dgm:bulletEnabled val="1"/>
        </dgm:presLayoutVars>
      </dgm:prSet>
      <dgm:spPr/>
    </dgm:pt>
    <dgm:pt modelId="{8819E34C-22DB-48E0-A57D-F2BEE8AC5C34}" type="pres">
      <dgm:prSet presAssocID="{5FB4DDAB-8859-444A-8230-FD10A4B41D77}" presName="accent_4" presStyleCnt="0"/>
      <dgm:spPr/>
    </dgm:pt>
    <dgm:pt modelId="{EF201888-63E6-4009-989E-2A270DDEAE81}" type="pres">
      <dgm:prSet presAssocID="{5FB4DDAB-8859-444A-8230-FD10A4B41D77}" presName="accentRepeatNode" presStyleLbl="solidFgAcc1" presStyleIdx="3" presStyleCnt="4"/>
      <dgm:spPr/>
    </dgm:pt>
  </dgm:ptLst>
  <dgm:cxnLst>
    <dgm:cxn modelId="{51380A29-CA1F-450A-A293-EE44DB1DCACB}" srcId="{13F5E079-1C85-4BAE-9030-72B037203C08}" destId="{0CCF95DE-C84A-4DF8-8D19-AA56DF42F0D5}" srcOrd="0" destOrd="0" parTransId="{F5EA276E-5238-48F3-B6A0-FC2C1D0A0886}" sibTransId="{25682106-E47B-4ADB-9EE6-0E9C72E0692F}"/>
    <dgm:cxn modelId="{4A8ADE2C-1A82-427A-A5F8-9E044CF7774E}" srcId="{13F5E079-1C85-4BAE-9030-72B037203C08}" destId="{B725DA47-3A01-470B-B942-753E56318399}" srcOrd="2" destOrd="0" parTransId="{D6B28EA1-94CB-45C4-BADC-A805432811BE}" sibTransId="{08DF87B1-183A-4256-8FBA-1C756918E355}"/>
    <dgm:cxn modelId="{4104F83C-BD32-4BA9-BB76-4A256A6CC53B}" type="presOf" srcId="{13F5E079-1C85-4BAE-9030-72B037203C08}" destId="{CFD30FCA-0830-4475-A8B8-12AE0ECFFEBE}" srcOrd="0" destOrd="0" presId="urn:microsoft.com/office/officeart/2008/layout/VerticalCurvedList"/>
    <dgm:cxn modelId="{E6D4FE81-DE01-4F47-91D1-4B9F15B4E194}" type="presOf" srcId="{25682106-E47B-4ADB-9EE6-0E9C72E0692F}" destId="{9077116D-4B30-4E3D-B1C1-EB4F8261967D}" srcOrd="0" destOrd="0" presId="urn:microsoft.com/office/officeart/2008/layout/VerticalCurvedList"/>
    <dgm:cxn modelId="{18453391-A42A-481B-A315-7FDE73495513}" type="presOf" srcId="{5FB4DDAB-8859-444A-8230-FD10A4B41D77}" destId="{39EC7F06-C21E-41BD-8B6E-89AFE24CB4BA}" srcOrd="0" destOrd="0" presId="urn:microsoft.com/office/officeart/2008/layout/VerticalCurvedList"/>
    <dgm:cxn modelId="{9ABF56CF-B4A6-4D05-9425-2BD16E559180}" type="presOf" srcId="{0CCF95DE-C84A-4DF8-8D19-AA56DF42F0D5}" destId="{C8486B0F-0311-42A6-B8FA-101074C114B6}" srcOrd="0" destOrd="0" presId="urn:microsoft.com/office/officeart/2008/layout/VerticalCurvedList"/>
    <dgm:cxn modelId="{6BF2DCD5-9B85-47C0-9429-73AB23EDBD63}" srcId="{13F5E079-1C85-4BAE-9030-72B037203C08}" destId="{0AC60CDF-55C6-4AD8-AE9C-DBB636EED8B6}" srcOrd="1" destOrd="0" parTransId="{28049D28-C7DA-499F-8754-F4305E7F8833}" sibTransId="{D95503C7-A7B8-422D-946E-955C9F2A8E3C}"/>
    <dgm:cxn modelId="{9E099BED-E850-4508-879C-276DDDCA99FF}" type="presOf" srcId="{0AC60CDF-55C6-4AD8-AE9C-DBB636EED8B6}" destId="{4ACADFF0-6065-4FCB-9E30-B5E180678DBF}" srcOrd="0" destOrd="0" presId="urn:microsoft.com/office/officeart/2008/layout/VerticalCurvedList"/>
    <dgm:cxn modelId="{6085CCF9-0A69-44F8-9B64-56D7DC9F45A1}" type="presOf" srcId="{B725DA47-3A01-470B-B942-753E56318399}" destId="{D92616D2-DB16-46B3-A995-EA248E32D3D2}" srcOrd="0" destOrd="0" presId="urn:microsoft.com/office/officeart/2008/layout/VerticalCurvedList"/>
    <dgm:cxn modelId="{6D49B5FB-0D88-40DF-950C-C9C5DCB44EC1}" srcId="{13F5E079-1C85-4BAE-9030-72B037203C08}" destId="{5FB4DDAB-8859-444A-8230-FD10A4B41D77}" srcOrd="3" destOrd="0" parTransId="{F23A4964-6F72-452F-93D9-0EA60C62F857}" sibTransId="{1E24AD4B-7913-49E3-A850-1CFFA03AF4A9}"/>
    <dgm:cxn modelId="{016D0AB7-0DFC-4DD1-BBAA-6FB266DB30E1}" type="presParOf" srcId="{CFD30FCA-0830-4475-A8B8-12AE0ECFFEBE}" destId="{9F6079DC-B7F5-4695-A89B-B43DC371C48F}" srcOrd="0" destOrd="0" presId="urn:microsoft.com/office/officeart/2008/layout/VerticalCurvedList"/>
    <dgm:cxn modelId="{0A76CB7B-79E6-47E2-ADBF-DC65BE7FBBDD}" type="presParOf" srcId="{9F6079DC-B7F5-4695-A89B-B43DC371C48F}" destId="{77778D1B-CABE-4816-979D-4A8423C74ADD}" srcOrd="0" destOrd="0" presId="urn:microsoft.com/office/officeart/2008/layout/VerticalCurvedList"/>
    <dgm:cxn modelId="{A333BB4D-CBD9-4783-A2D7-5D22412E4B9F}" type="presParOf" srcId="{77778D1B-CABE-4816-979D-4A8423C74ADD}" destId="{7DC61D30-DB5E-473E-A65B-5A50B46B0563}" srcOrd="0" destOrd="0" presId="urn:microsoft.com/office/officeart/2008/layout/VerticalCurvedList"/>
    <dgm:cxn modelId="{A15336E2-7FBB-438C-B4C8-B28AC342E367}" type="presParOf" srcId="{77778D1B-CABE-4816-979D-4A8423C74ADD}" destId="{9077116D-4B30-4E3D-B1C1-EB4F8261967D}" srcOrd="1" destOrd="0" presId="urn:microsoft.com/office/officeart/2008/layout/VerticalCurvedList"/>
    <dgm:cxn modelId="{A37EB511-668D-454D-954B-92FEEF474F03}" type="presParOf" srcId="{77778D1B-CABE-4816-979D-4A8423C74ADD}" destId="{1715F776-C1F7-4C32-BA7D-6E7DAF0DF0B0}" srcOrd="2" destOrd="0" presId="urn:microsoft.com/office/officeart/2008/layout/VerticalCurvedList"/>
    <dgm:cxn modelId="{FB4B6A85-D9C4-411C-8BAE-82BD45EE1121}" type="presParOf" srcId="{77778D1B-CABE-4816-979D-4A8423C74ADD}" destId="{3F8E3379-DA67-4E68-9224-0C36C7509DCF}" srcOrd="3" destOrd="0" presId="urn:microsoft.com/office/officeart/2008/layout/VerticalCurvedList"/>
    <dgm:cxn modelId="{DE05DA6D-5DC7-4571-947E-00DD0BD4487B}" type="presParOf" srcId="{9F6079DC-B7F5-4695-A89B-B43DC371C48F}" destId="{C8486B0F-0311-42A6-B8FA-101074C114B6}" srcOrd="1" destOrd="0" presId="urn:microsoft.com/office/officeart/2008/layout/VerticalCurvedList"/>
    <dgm:cxn modelId="{823BC79A-72C4-49BD-ABCE-74960B2413BA}" type="presParOf" srcId="{9F6079DC-B7F5-4695-A89B-B43DC371C48F}" destId="{E90BBF56-62B9-41CA-A54D-42DBEF06D93F}" srcOrd="2" destOrd="0" presId="urn:microsoft.com/office/officeart/2008/layout/VerticalCurvedList"/>
    <dgm:cxn modelId="{E8DB3E89-EBEB-409C-B4CB-F03980FC44B4}" type="presParOf" srcId="{E90BBF56-62B9-41CA-A54D-42DBEF06D93F}" destId="{36CE13ED-2229-4901-A623-FD3BF2154B4A}" srcOrd="0" destOrd="0" presId="urn:microsoft.com/office/officeart/2008/layout/VerticalCurvedList"/>
    <dgm:cxn modelId="{20DB6BBE-004B-4F46-BC97-A82F4E242A02}" type="presParOf" srcId="{9F6079DC-B7F5-4695-A89B-B43DC371C48F}" destId="{4ACADFF0-6065-4FCB-9E30-B5E180678DBF}" srcOrd="3" destOrd="0" presId="urn:microsoft.com/office/officeart/2008/layout/VerticalCurvedList"/>
    <dgm:cxn modelId="{03F6BCE0-179D-4341-86EB-D17B8D813DD1}" type="presParOf" srcId="{9F6079DC-B7F5-4695-A89B-B43DC371C48F}" destId="{AAF2C178-97EE-4CBE-8601-0CD89EC305BD}" srcOrd="4" destOrd="0" presId="urn:microsoft.com/office/officeart/2008/layout/VerticalCurvedList"/>
    <dgm:cxn modelId="{BA02FCD3-F1D6-4459-A4AD-62052EEC3211}" type="presParOf" srcId="{AAF2C178-97EE-4CBE-8601-0CD89EC305BD}" destId="{471BAB88-7512-4C5E-A1E5-6E4AC95866AB}" srcOrd="0" destOrd="0" presId="urn:microsoft.com/office/officeart/2008/layout/VerticalCurvedList"/>
    <dgm:cxn modelId="{A2CC3B4C-4ECE-40AD-9DF8-3F1FFAA44F53}" type="presParOf" srcId="{9F6079DC-B7F5-4695-A89B-B43DC371C48F}" destId="{D92616D2-DB16-46B3-A995-EA248E32D3D2}" srcOrd="5" destOrd="0" presId="urn:microsoft.com/office/officeart/2008/layout/VerticalCurvedList"/>
    <dgm:cxn modelId="{A39E31F2-C928-441C-8835-C5108E0ABBDF}" type="presParOf" srcId="{9F6079DC-B7F5-4695-A89B-B43DC371C48F}" destId="{779A29DB-999C-40A5-B884-CDB54595D0F7}" srcOrd="6" destOrd="0" presId="urn:microsoft.com/office/officeart/2008/layout/VerticalCurvedList"/>
    <dgm:cxn modelId="{6EC7C57F-334F-4867-9ED1-448D46EC795D}" type="presParOf" srcId="{779A29DB-999C-40A5-B884-CDB54595D0F7}" destId="{D92A3748-95E4-4EFE-849E-BA122DCABF7E}" srcOrd="0" destOrd="0" presId="urn:microsoft.com/office/officeart/2008/layout/VerticalCurvedList"/>
    <dgm:cxn modelId="{4906FB3E-AF0E-4A89-887F-94A54C9E98C6}" type="presParOf" srcId="{9F6079DC-B7F5-4695-A89B-B43DC371C48F}" destId="{39EC7F06-C21E-41BD-8B6E-89AFE24CB4BA}" srcOrd="7" destOrd="0" presId="urn:microsoft.com/office/officeart/2008/layout/VerticalCurvedList"/>
    <dgm:cxn modelId="{74C40E20-BE1B-4533-A34C-CC6F23436143}" type="presParOf" srcId="{9F6079DC-B7F5-4695-A89B-B43DC371C48F}" destId="{8819E34C-22DB-48E0-A57D-F2BEE8AC5C34}" srcOrd="8" destOrd="0" presId="urn:microsoft.com/office/officeart/2008/layout/VerticalCurvedList"/>
    <dgm:cxn modelId="{DF0B0176-A00D-4EA8-957E-6B2B91D50854}" type="presParOf" srcId="{8819E34C-22DB-48E0-A57D-F2BEE8AC5C34}" destId="{EF201888-63E6-4009-989E-2A270DDEAE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58E71-44FD-4466-A8C0-9A6DCE51FD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6CD0D8-5738-4E43-A87A-AA74BD2380A5}">
      <dgm:prSet/>
      <dgm:spPr/>
      <dgm:t>
        <a:bodyPr/>
        <a:lstStyle/>
        <a:p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Əsasən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məhəlli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formalar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: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dəri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bubon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dəri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-b</a:t>
          </a:r>
          <a:r>
            <a:rPr lang="az-Latn-AZ" b="1" dirty="0">
              <a:solidFill>
                <a:srgbClr val="F9F1A6"/>
              </a:solidFill>
              <a:latin typeface="Harrington" panose="04040505050A02020702" pitchFamily="82" charset="0"/>
            </a:rPr>
            <a:t>ubon</a:t>
          </a:r>
          <a:endParaRPr lang="en-US" b="1" dirty="0">
            <a:solidFill>
              <a:srgbClr val="F9F1A6"/>
            </a:solidFill>
            <a:latin typeface="Harrington" panose="04040505050A02020702" pitchFamily="82" charset="0"/>
          </a:endParaRPr>
        </a:p>
      </dgm:t>
    </dgm:pt>
    <dgm:pt modelId="{9F5F514B-6FD4-4E45-94F5-F99B5DF6FA2C}" cxnId="{BE463656-2F2E-4F33-BD49-1550C1EF9587}" type="parTrans">
      <dgm:prSet/>
      <dgm:spPr/>
      <dgm:t>
        <a:bodyPr/>
        <a:lstStyle/>
        <a:p>
          <a:endParaRPr lang="en-US"/>
        </a:p>
      </dgm:t>
    </dgm:pt>
    <dgm:pt modelId="{BF15BE2A-3953-4538-9B97-CA9A80AEB8D0}" cxnId="{BE463656-2F2E-4F33-BD49-1550C1EF9587}" type="sibTrans">
      <dgm:prSet/>
      <dgm:spPr/>
      <dgm:t>
        <a:bodyPr/>
        <a:lstStyle/>
        <a:p>
          <a:endParaRPr lang="en-US"/>
        </a:p>
      </dgm:t>
    </dgm:pt>
    <dgm:pt modelId="{82CC6A1F-1A99-4C1E-BBD8-F23A4E46A34D}">
      <dgm:prSet/>
      <dgm:spPr/>
      <dgm:t>
        <a:bodyPr/>
        <a:lstStyle/>
        <a:p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Daxilə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yayılan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və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ya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yayılmış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forma: 1-li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septiki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, II-li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septiki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</a:p>
      </dgm:t>
    </dgm:pt>
    <dgm:pt modelId="{EC5161E6-8858-45A3-B503-DB7E03F7AB71}" cxnId="{844D6232-1DAD-42C1-878C-B47F2E64BD91}" type="parTrans">
      <dgm:prSet/>
      <dgm:spPr/>
      <dgm:t>
        <a:bodyPr/>
        <a:lstStyle/>
        <a:p>
          <a:endParaRPr lang="en-US"/>
        </a:p>
      </dgm:t>
    </dgm:pt>
    <dgm:pt modelId="{756CFB08-87C7-4986-B2B1-F79A2EDF850A}" cxnId="{844D6232-1DAD-42C1-878C-B47F2E64BD91}" type="sibTrans">
      <dgm:prSet/>
      <dgm:spPr/>
      <dgm:t>
        <a:bodyPr/>
        <a:lstStyle/>
        <a:p>
          <a:endParaRPr lang="en-US"/>
        </a:p>
      </dgm:t>
    </dgm:pt>
    <dgm:pt modelId="{2C6D7BFF-594B-48D5-B60E-7FAC30BA0A89}">
      <dgm:prSet/>
      <dgm:spPr/>
      <dgm:t>
        <a:bodyPr/>
        <a:lstStyle/>
        <a:p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Xaricə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yayılan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forma: I-li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ağ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ciyər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, II-li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ağ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ciyər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b="1" dirty="0" err="1">
              <a:solidFill>
                <a:srgbClr val="F9F1A6"/>
              </a:solidFill>
              <a:latin typeface="Harrington" panose="04040505050A02020702" pitchFamily="82" charset="0"/>
            </a:rPr>
            <a:t>bağırsaq</a:t>
          </a:r>
          <a:r>
            <a:rPr lang="en-US" b="1" dirty="0">
              <a:solidFill>
                <a:srgbClr val="F9F1A6"/>
              </a:solidFill>
              <a:latin typeface="Harrington" panose="04040505050A02020702" pitchFamily="82" charset="0"/>
            </a:rPr>
            <a:t>. </a:t>
          </a:r>
        </a:p>
      </dgm:t>
    </dgm:pt>
    <dgm:pt modelId="{4CE303BA-CA3C-4FFF-873E-4FB25B2D8D37}" cxnId="{52A9A08F-181B-4693-B94B-C8F0B2C382B2}" type="parTrans">
      <dgm:prSet/>
      <dgm:spPr/>
      <dgm:t>
        <a:bodyPr/>
        <a:lstStyle/>
        <a:p>
          <a:endParaRPr lang="en-US"/>
        </a:p>
      </dgm:t>
    </dgm:pt>
    <dgm:pt modelId="{B2C0EC7B-6830-487A-816D-DFA5962323E8}" cxnId="{52A9A08F-181B-4693-B94B-C8F0B2C382B2}" type="sibTrans">
      <dgm:prSet/>
      <dgm:spPr/>
      <dgm:t>
        <a:bodyPr/>
        <a:lstStyle/>
        <a:p>
          <a:endParaRPr lang="en-US"/>
        </a:p>
      </dgm:t>
    </dgm:pt>
    <dgm:pt modelId="{8CBCCCEC-909B-4028-8B91-8AF7434CCC37}" type="pres">
      <dgm:prSet presAssocID="{10A58E71-44FD-4466-A8C0-9A6DCE51FDAB}" presName="linear" presStyleCnt="0">
        <dgm:presLayoutVars>
          <dgm:animLvl val="lvl"/>
          <dgm:resizeHandles val="exact"/>
        </dgm:presLayoutVars>
      </dgm:prSet>
      <dgm:spPr/>
    </dgm:pt>
    <dgm:pt modelId="{EC5C2BCC-3498-4BF3-B88E-0DF7555D87DE}" type="pres">
      <dgm:prSet presAssocID="{016CD0D8-5738-4E43-A87A-AA74BD2380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8D5ABA-6252-41F0-8C62-8C1DCC722DFD}" type="pres">
      <dgm:prSet presAssocID="{BF15BE2A-3953-4538-9B97-CA9A80AEB8D0}" presName="spacer" presStyleCnt="0"/>
      <dgm:spPr/>
    </dgm:pt>
    <dgm:pt modelId="{29463E32-3DBE-4B22-8876-EF104F1E73B1}" type="pres">
      <dgm:prSet presAssocID="{82CC6A1F-1A99-4C1E-BBD8-F23A4E46A3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8D3DE1-50ED-46DA-8B1D-40EDED438292}" type="pres">
      <dgm:prSet presAssocID="{756CFB08-87C7-4986-B2B1-F79A2EDF850A}" presName="spacer" presStyleCnt="0"/>
      <dgm:spPr/>
    </dgm:pt>
    <dgm:pt modelId="{81928A0D-0FCB-4D4A-8161-2CBEEABA5310}" type="pres">
      <dgm:prSet presAssocID="{2C6D7BFF-594B-48D5-B60E-7FAC30BA0A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4D6232-1DAD-42C1-878C-B47F2E64BD91}" srcId="{10A58E71-44FD-4466-A8C0-9A6DCE51FDAB}" destId="{82CC6A1F-1A99-4C1E-BBD8-F23A4E46A34D}" srcOrd="1" destOrd="0" parTransId="{EC5161E6-8858-45A3-B503-DB7E03F7AB71}" sibTransId="{756CFB08-87C7-4986-B2B1-F79A2EDF850A}"/>
    <dgm:cxn modelId="{BE463656-2F2E-4F33-BD49-1550C1EF9587}" srcId="{10A58E71-44FD-4466-A8C0-9A6DCE51FDAB}" destId="{016CD0D8-5738-4E43-A87A-AA74BD2380A5}" srcOrd="0" destOrd="0" parTransId="{9F5F514B-6FD4-4E45-94F5-F99B5DF6FA2C}" sibTransId="{BF15BE2A-3953-4538-9B97-CA9A80AEB8D0}"/>
    <dgm:cxn modelId="{42EFBF82-CE26-4A6E-9F21-CB673E54EB11}" type="presOf" srcId="{82CC6A1F-1A99-4C1E-BBD8-F23A4E46A34D}" destId="{29463E32-3DBE-4B22-8876-EF104F1E73B1}" srcOrd="0" destOrd="0" presId="urn:microsoft.com/office/officeart/2005/8/layout/vList2"/>
    <dgm:cxn modelId="{6400628D-8559-4CAD-B322-F6E30231435D}" type="presOf" srcId="{2C6D7BFF-594B-48D5-B60E-7FAC30BA0A89}" destId="{81928A0D-0FCB-4D4A-8161-2CBEEABA5310}" srcOrd="0" destOrd="0" presId="urn:microsoft.com/office/officeart/2005/8/layout/vList2"/>
    <dgm:cxn modelId="{52A9A08F-181B-4693-B94B-C8F0B2C382B2}" srcId="{10A58E71-44FD-4466-A8C0-9A6DCE51FDAB}" destId="{2C6D7BFF-594B-48D5-B60E-7FAC30BA0A89}" srcOrd="2" destOrd="0" parTransId="{4CE303BA-CA3C-4FFF-873E-4FB25B2D8D37}" sibTransId="{B2C0EC7B-6830-487A-816D-DFA5962323E8}"/>
    <dgm:cxn modelId="{4D4423A0-22E8-4F82-B468-709C6C3B6CCB}" type="presOf" srcId="{10A58E71-44FD-4466-A8C0-9A6DCE51FDAB}" destId="{8CBCCCEC-909B-4028-8B91-8AF7434CCC37}" srcOrd="0" destOrd="0" presId="urn:microsoft.com/office/officeart/2005/8/layout/vList2"/>
    <dgm:cxn modelId="{576DDCE0-8A4A-4E42-B40D-A7C4703733BB}" type="presOf" srcId="{016CD0D8-5738-4E43-A87A-AA74BD2380A5}" destId="{EC5C2BCC-3498-4BF3-B88E-0DF7555D87DE}" srcOrd="0" destOrd="0" presId="urn:microsoft.com/office/officeart/2005/8/layout/vList2"/>
    <dgm:cxn modelId="{1E6DCF7E-E066-40DD-AAD8-B7FA19373781}" type="presParOf" srcId="{8CBCCCEC-909B-4028-8B91-8AF7434CCC37}" destId="{EC5C2BCC-3498-4BF3-B88E-0DF7555D87DE}" srcOrd="0" destOrd="0" presId="urn:microsoft.com/office/officeart/2005/8/layout/vList2"/>
    <dgm:cxn modelId="{0601B0F8-4642-496B-9374-53DFD9A0B431}" type="presParOf" srcId="{8CBCCCEC-909B-4028-8B91-8AF7434CCC37}" destId="{138D5ABA-6252-41F0-8C62-8C1DCC722DFD}" srcOrd="1" destOrd="0" presId="urn:microsoft.com/office/officeart/2005/8/layout/vList2"/>
    <dgm:cxn modelId="{CA9AE5F6-A152-4AA5-B70A-ECFAA7244A14}" type="presParOf" srcId="{8CBCCCEC-909B-4028-8B91-8AF7434CCC37}" destId="{29463E32-3DBE-4B22-8876-EF104F1E73B1}" srcOrd="2" destOrd="0" presId="urn:microsoft.com/office/officeart/2005/8/layout/vList2"/>
    <dgm:cxn modelId="{544AE83E-5A42-48E8-B967-D47C32587672}" type="presParOf" srcId="{8CBCCCEC-909B-4028-8B91-8AF7434CCC37}" destId="{528D3DE1-50ED-46DA-8B1D-40EDED438292}" srcOrd="3" destOrd="0" presId="urn:microsoft.com/office/officeart/2005/8/layout/vList2"/>
    <dgm:cxn modelId="{9141C80D-38A0-4434-A1B3-417B7D04E303}" type="presParOf" srcId="{8CBCCCEC-909B-4028-8B91-8AF7434CCC37}" destId="{81928A0D-0FCB-4D4A-8161-2CBEEABA53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94025" cy="4277032"/>
        <a:chOff x="0" y="0"/>
        <a:chExt cx="11194025" cy="4277032"/>
      </a:xfrm>
    </dsp:grpSpPr>
    <dsp:sp modelId="{9077116D-4B30-4E3D-B1C1-EB4F8261967D}">
      <dsp:nvSpPr>
        <dsp:cNvPr id="4" name="Block Arc 3"/>
        <dsp:cNvSpPr/>
      </dsp:nvSpPr>
      <dsp:spPr bwMode="white">
        <a:xfrm>
          <a:off x="-4789405" y="-753650"/>
          <a:ext cx="5784331" cy="5784331"/>
        </a:xfrm>
        <a:prstGeom prst="blockArc">
          <a:avLst>
            <a:gd name="adj1" fmla="val 18900000"/>
            <a:gd name="adj2" fmla="val 2700000"/>
            <a:gd name="adj3" fmla="val 313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4789405" y="-753650"/>
        <a:ext cx="5784331" cy="5784331"/>
      </dsp:txXfrm>
    </dsp:sp>
    <dsp:sp modelId="{C8486B0F-0311-42A6-B8FA-101074C114B6}">
      <dsp:nvSpPr>
        <dsp:cNvPr id="7" name="Rectangles 6"/>
        <dsp:cNvSpPr/>
      </dsp:nvSpPr>
      <dsp:spPr bwMode="white">
        <a:xfrm>
          <a:off x="542328" y="328818"/>
          <a:ext cx="10651697" cy="65797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22270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Transmissiv-vəhşi gəmiricilərin, siçovulların və insanların çox sayda ola birə növləri ilə</a:t>
          </a:r>
          <a:endParaRPr lang="en-US" sz="2800" b="1" dirty="0">
            <a:solidFill>
              <a:srgbClr val="F9F1A6"/>
            </a:solidFill>
            <a:latin typeface="Harrington" panose="04040505050A02020702" pitchFamily="82" charset="0"/>
          </a:endParaRPr>
        </a:p>
      </dsp:txBody>
      <dsp:txXfrm>
        <a:off x="542328" y="328818"/>
        <a:ext cx="10651697" cy="657979"/>
      </dsp:txXfrm>
    </dsp:sp>
    <dsp:sp modelId="{36CE13ED-2229-4901-A623-FD3BF2154B4A}">
      <dsp:nvSpPr>
        <dsp:cNvPr id="8" name="Oval 7"/>
        <dsp:cNvSpPr/>
      </dsp:nvSpPr>
      <dsp:spPr bwMode="white">
        <a:xfrm>
          <a:off x="131091" y="246571"/>
          <a:ext cx="822473" cy="822473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1091" y="246571"/>
        <a:ext cx="822473" cy="822473"/>
      </dsp:txXfrm>
    </dsp:sp>
    <dsp:sp modelId="{4ACADFF0-6065-4FCB-9E30-B5E180678DBF}">
      <dsp:nvSpPr>
        <dsp:cNvPr id="9" name="Rectangles 8"/>
        <dsp:cNvSpPr/>
      </dsp:nvSpPr>
      <dsp:spPr bwMode="white">
        <a:xfrm>
          <a:off x="919562" y="1315957"/>
          <a:ext cx="10274463" cy="65797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22270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Təmas- zədələnmiş dəri və ya selikli qişalardan</a:t>
          </a:r>
          <a:endParaRPr lang="en-US" sz="2800" b="1" dirty="0">
            <a:solidFill>
              <a:srgbClr val="F9F1A6"/>
            </a:solidFill>
            <a:latin typeface="Harrington" panose="04040505050A02020702" pitchFamily="82" charset="0"/>
          </a:endParaRPr>
        </a:p>
      </dsp:txBody>
      <dsp:txXfrm>
        <a:off x="919562" y="1315957"/>
        <a:ext cx="10274463" cy="657979"/>
      </dsp:txXfrm>
    </dsp:sp>
    <dsp:sp modelId="{471BAB88-7512-4C5E-A1E5-6E4AC95866AB}">
      <dsp:nvSpPr>
        <dsp:cNvPr id="10" name="Oval 9"/>
        <dsp:cNvSpPr/>
      </dsp:nvSpPr>
      <dsp:spPr bwMode="white">
        <a:xfrm>
          <a:off x="508325" y="1233710"/>
          <a:ext cx="822473" cy="822473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08325" y="1233710"/>
        <a:ext cx="822473" cy="822473"/>
      </dsp:txXfrm>
    </dsp:sp>
    <dsp:sp modelId="{D92616D2-DB16-46B3-A995-EA248E32D3D2}">
      <dsp:nvSpPr>
        <dsp:cNvPr id="11" name="Rectangles 10"/>
        <dsp:cNvSpPr/>
      </dsp:nvSpPr>
      <dsp:spPr bwMode="white">
        <a:xfrm>
          <a:off x="919562" y="2303096"/>
          <a:ext cx="10274463" cy="65797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22270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i="0" dirty="0">
              <a:solidFill>
                <a:srgbClr val="F9F1A6"/>
              </a:solidFill>
              <a:latin typeface="Harrington" panose="04040505050A02020702" pitchFamily="82" charset="0"/>
            </a:rPr>
            <a:t>Alimentar-xəstə heybanın ətindən və ya bakteriyayla çirklənmiş digər qida məhsullarından istifadə </a:t>
          </a:r>
          <a:endParaRPr lang="en-US" sz="2800" b="1" i="0" dirty="0">
            <a:solidFill>
              <a:srgbClr val="F9F1A6"/>
            </a:solidFill>
            <a:latin typeface="Harrington" panose="04040505050A02020702" pitchFamily="82" charset="0"/>
          </a:endParaRPr>
        </a:p>
      </dsp:txBody>
      <dsp:txXfrm>
        <a:off x="919562" y="2303096"/>
        <a:ext cx="10274463" cy="657979"/>
      </dsp:txXfrm>
    </dsp:sp>
    <dsp:sp modelId="{D92A3748-95E4-4EFE-849E-BA122DCABF7E}">
      <dsp:nvSpPr>
        <dsp:cNvPr id="12" name="Oval 11"/>
        <dsp:cNvSpPr/>
      </dsp:nvSpPr>
      <dsp:spPr bwMode="white">
        <a:xfrm>
          <a:off x="508325" y="2220849"/>
          <a:ext cx="822473" cy="822473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08325" y="2220849"/>
        <a:ext cx="822473" cy="822473"/>
      </dsp:txXfrm>
    </dsp:sp>
    <dsp:sp modelId="{39EC7F06-C21E-41BD-8B6E-89AFE24CB4BA}">
      <dsp:nvSpPr>
        <dsp:cNvPr id="13" name="Rectangles 12"/>
        <dsp:cNvSpPr/>
      </dsp:nvSpPr>
      <dsp:spPr bwMode="white">
        <a:xfrm>
          <a:off x="542328" y="3290235"/>
          <a:ext cx="10651697" cy="65797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22270" tIns="71120" rIns="71120" bIns="711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dirty="0">
              <a:solidFill>
                <a:srgbClr val="F9F1A6"/>
              </a:solidFill>
              <a:latin typeface="Harrington" panose="04040505050A02020702" pitchFamily="82" charset="0"/>
            </a:rPr>
            <a:t>Hava-damcı</a:t>
          </a:r>
          <a:r>
            <a:rPr lang="az-Latn-AZ" sz="3500" b="1" dirty="0">
              <a:solidFill>
                <a:srgbClr val="F9F1A6"/>
              </a:solidFill>
              <a:latin typeface="Harrington" panose="04040505050A02020702" pitchFamily="82" charset="0"/>
            </a:rPr>
            <a:t> –ağciyər taunu ilə xəstə insanlardan </a:t>
          </a:r>
          <a:endParaRPr lang="en-US" sz="3500" b="1" dirty="0">
            <a:solidFill>
              <a:srgbClr val="F9F1A6"/>
            </a:solidFill>
            <a:latin typeface="Harrington" panose="04040505050A02020702" pitchFamily="82" charset="0"/>
          </a:endParaRPr>
        </a:p>
      </dsp:txBody>
      <dsp:txXfrm>
        <a:off x="542328" y="3290235"/>
        <a:ext cx="10651697" cy="657979"/>
      </dsp:txXfrm>
    </dsp:sp>
    <dsp:sp modelId="{EF201888-63E6-4009-989E-2A270DDEAE81}">
      <dsp:nvSpPr>
        <dsp:cNvPr id="14" name="Oval 13"/>
        <dsp:cNvSpPr/>
      </dsp:nvSpPr>
      <dsp:spPr bwMode="white">
        <a:xfrm>
          <a:off x="131091" y="3207988"/>
          <a:ext cx="822473" cy="822473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1091" y="3207988"/>
        <a:ext cx="822473" cy="822473"/>
      </dsp:txXfrm>
    </dsp:sp>
    <dsp:sp modelId="{7DC61D30-DB5E-473E-A65B-5A50B46B0563}">
      <dsp:nvSpPr>
        <dsp:cNvPr id="3" name="Rectangles 2" hidden="1"/>
        <dsp:cNvSpPr/>
      </dsp:nvSpPr>
      <dsp:spPr bwMode="white">
        <a:xfrm>
          <a:off x="117102" y="8817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7102" y="88174"/>
        <a:ext cx="36000" cy="36000"/>
      </dsp:txXfrm>
    </dsp:sp>
    <dsp:sp modelId="{1715F776-C1F7-4C32-BA7D-6E7DAF0DF0B0}">
      <dsp:nvSpPr>
        <dsp:cNvPr id="5" name="Rectangles 4" hidden="1"/>
        <dsp:cNvSpPr/>
      </dsp:nvSpPr>
      <dsp:spPr bwMode="white">
        <a:xfrm>
          <a:off x="958926" y="212051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958926" y="2120516"/>
        <a:ext cx="36000" cy="36000"/>
      </dsp:txXfrm>
    </dsp:sp>
    <dsp:sp modelId="{3F8E3379-DA67-4E68-9224-0C36C7509DCF}">
      <dsp:nvSpPr>
        <dsp:cNvPr id="6" name="Rectangles 5" hidden="1"/>
        <dsp:cNvSpPr/>
      </dsp:nvSpPr>
      <dsp:spPr bwMode="white">
        <a:xfrm>
          <a:off x="117102" y="415285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7102" y="4152858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C2BCC-3498-4BF3-B88E-0DF7555D87DE}">
      <dsp:nvSpPr>
        <dsp:cNvPr id="0" name=""/>
        <dsp:cNvSpPr/>
      </dsp:nvSpPr>
      <dsp:spPr>
        <a:xfrm>
          <a:off x="0" y="658841"/>
          <a:ext cx="101314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Əsasən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məhəlli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formalar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: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dəri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bubon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dəri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-b</a:t>
          </a:r>
          <a:r>
            <a:rPr lang="az-Latn-AZ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ubon</a:t>
          </a:r>
          <a:endParaRPr lang="en-US" sz="3000" b="1" kern="1200" dirty="0">
            <a:solidFill>
              <a:srgbClr val="F9F1A6"/>
            </a:solidFill>
            <a:latin typeface="Harrington" panose="04040505050A02020702" pitchFamily="82" charset="0"/>
          </a:endParaRPr>
        </a:p>
      </dsp:txBody>
      <dsp:txXfrm>
        <a:off x="35125" y="693966"/>
        <a:ext cx="10061175" cy="649299"/>
      </dsp:txXfrm>
    </dsp:sp>
    <dsp:sp modelId="{29463E32-3DBE-4B22-8876-EF104F1E73B1}">
      <dsp:nvSpPr>
        <dsp:cNvPr id="0" name=""/>
        <dsp:cNvSpPr/>
      </dsp:nvSpPr>
      <dsp:spPr>
        <a:xfrm>
          <a:off x="0" y="1464791"/>
          <a:ext cx="101314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Daxilə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yayılan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və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ya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yayılmış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forma: 1-li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septiki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, II-li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septiki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</a:p>
      </dsp:txBody>
      <dsp:txXfrm>
        <a:off x="35125" y="1499916"/>
        <a:ext cx="10061175" cy="649299"/>
      </dsp:txXfrm>
    </dsp:sp>
    <dsp:sp modelId="{81928A0D-0FCB-4D4A-8161-2CBEEABA5310}">
      <dsp:nvSpPr>
        <dsp:cNvPr id="0" name=""/>
        <dsp:cNvSpPr/>
      </dsp:nvSpPr>
      <dsp:spPr>
        <a:xfrm>
          <a:off x="0" y="2270741"/>
          <a:ext cx="101314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Xaricə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yayılan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forma: I-li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ağ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ciyər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, II-li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ağ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ciyər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, </a:t>
          </a:r>
          <a:r>
            <a:rPr lang="en-US" sz="3000" b="1" kern="1200" dirty="0" err="1">
              <a:solidFill>
                <a:srgbClr val="F9F1A6"/>
              </a:solidFill>
              <a:latin typeface="Harrington" panose="04040505050A02020702" pitchFamily="82" charset="0"/>
            </a:rPr>
            <a:t>bağırsaq</a:t>
          </a:r>
          <a:r>
            <a:rPr lang="en-US" sz="3000" b="1" kern="1200" dirty="0">
              <a:solidFill>
                <a:srgbClr val="F9F1A6"/>
              </a:solidFill>
              <a:latin typeface="Harrington" panose="04040505050A02020702" pitchFamily="82" charset="0"/>
            </a:rPr>
            <a:t>. </a:t>
          </a:r>
        </a:p>
      </dsp:txBody>
      <dsp:txXfrm>
        <a:off x="35125" y="2305866"/>
        <a:ext cx="10061175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7137" y="1672719"/>
            <a:ext cx="7197726" cy="2421464"/>
          </a:xfrm>
        </p:spPr>
        <p:txBody>
          <a:bodyPr>
            <a:normAutofit/>
          </a:bodyPr>
          <a:lstStyle/>
          <a:p>
            <a:r>
              <a:rPr lang="az-Latn-AZ" sz="9600" dirty="0">
                <a:solidFill>
                  <a:srgbClr val="F9F1A6"/>
                </a:solidFill>
                <a:latin typeface="Algerian" panose="04020705040A02060702" pitchFamily="82" charset="0"/>
              </a:rPr>
              <a:t>taun</a:t>
            </a:r>
            <a:endParaRPr lang="en-US" sz="9600" dirty="0">
              <a:solidFill>
                <a:srgbClr val="F9F1A6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73009" y="1549900"/>
            <a:ext cx="3660429" cy="3758199"/>
          </a:xfrm>
        </p:spPr>
      </p:pic>
      <p:sp>
        <p:nvSpPr>
          <p:cNvPr id="6" name="TextBox 5"/>
          <p:cNvSpPr txBox="1"/>
          <p:nvPr/>
        </p:nvSpPr>
        <p:spPr>
          <a:xfrm>
            <a:off x="450573" y="366623"/>
            <a:ext cx="6983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aspirasion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yolla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əlaqədar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taununun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patogenezinin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müəyyən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özünəməxsusluqları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var.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Alveollara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bakteriyalar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ilkin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bubonlarda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olduğu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kimi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nekrotik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iltihabi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prosesin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inkişafına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Al-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veol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divarları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tezliklə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dağılır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Prosesin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ümumiləşməsi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fərqli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xeyli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onların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toksin-lərinin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kütləvi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sürətdə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intoksikasiya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paralel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tənəffüs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yolları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selikli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qişasının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iltihabı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regionar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limfadenit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8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6987" y="3429000"/>
            <a:ext cx="3162162" cy="22164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6" y="704850"/>
            <a:ext cx="3215171" cy="2382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4435" y="704850"/>
            <a:ext cx="68513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gedişlərdə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göyərir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üzün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cizgiləri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dərinləşir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gözün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altı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qaralır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əzab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qorxu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ümidsizlik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ifadəsi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verən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donuqluq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müşahidə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- "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taım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maskası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”.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quru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isti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saylı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petexiyalar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hətta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sahələri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əhatə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hemorragiyalar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Sonradan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hemorragiyalar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meyitdə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tünd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da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xəstəliyə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el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arasında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“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ölüm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”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adı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verilməsinə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olmuşdur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32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818" y="1604433"/>
            <a:ext cx="10131425" cy="364913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Ürək-damar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sisteminin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toksiki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zədələnməsi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ürək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sərhədləri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genişlənir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tonlar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karlaşır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getdikcə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şiddətlənən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taxikardiya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(120-160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vurğu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)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A/T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düşür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aritmiya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təngnəfəslik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sianoz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Azacıq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gərginlik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ödemi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gedən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ürək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astmasının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inkişafına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Tənəffüs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çatışmazlığı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digər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üzvlərin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fəaliyyətinin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pozulması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Qaraciyər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dalaq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böyüyür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Oliquriya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sidikdə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zülallar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periferik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qanda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neytrofilli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leykositoz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sola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meyililik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EÇS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yüksəlir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Eritrositlərin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miqdarı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hemoqlobin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az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32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78187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az-Latn-AZ" sz="4400" dirty="0">
                <a:solidFill>
                  <a:srgbClr val="F9F1A6"/>
                </a:solidFill>
                <a:latin typeface="Algerian" panose="04020705040A02060702" pitchFamily="82" charset="0"/>
              </a:rPr>
              <a:t>Klinik təsnifatı:</a:t>
            </a:r>
            <a:endParaRPr lang="en-US" sz="4400" dirty="0">
              <a:solidFill>
                <a:srgbClr val="F9F1A6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42592" y="1797511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0707" y="3975653"/>
            <a:ext cx="4189138" cy="27564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699" y="426658"/>
            <a:ext cx="3492379" cy="2859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792" y="112431"/>
            <a:ext cx="7447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olduğu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(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əsasən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boyunda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ətraflarda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)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əvvəl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qırmızı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ləkə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ardıcıl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vezikula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pustula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xora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Sudurcuqda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maye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əvvəl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şəffaf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bulanlıqlaşır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qansızma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nəticəsində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tünd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qırmızı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Hiperemiyalı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ödemli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haşiyə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əhatə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olunur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Sudurcuq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dağıldıqdan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dibi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saıı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kənarları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düzgün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olmayan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sağlam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toxumadan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çəhrayı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haşiyə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ayrılan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xora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Xora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tünd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qartmaqla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örtülür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2904" y="3441680"/>
            <a:ext cx="6427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xorası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uzun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sürməsi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gec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sağalması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xarakterizə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olunur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Sağaldıqdan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çapıqlaşma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nadir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(3-4%)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təsadüf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vaxt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dəribubon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keçir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etmək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lazımdır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digər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istənilən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formasında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da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səpgilər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sudurcuqlar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bullyoz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törəmələr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karbunkullar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şəklində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dəyişikliklər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müşahidə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50226" y="485245"/>
            <a:ext cx="3709435" cy="241698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7" y="485245"/>
            <a:ext cx="3594651" cy="2416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930" y="3116854"/>
            <a:ext cx="11224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B u b o n f o r m a -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zaman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kardinal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tək-tək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bubonlar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böyümüş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düyünləridir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adətən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bəzi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iki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daha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artıq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Əsasən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bud,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qasıq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tək-tək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qoltuqaltı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boyun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Bubonun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formalaşma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prosesi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özü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mühüm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diaqnostik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əhəmiyyət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daşıyır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erkən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bubonun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lokallaşacağı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məcburi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almağa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həmin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tərəfə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əyilməyə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məcbur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ağrıların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olmasıdır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bərkimiş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düyünü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əllənir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Kiçik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daha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nəinki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Sonralar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böyüyərək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bir-biri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ətraf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toxumalarla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birləşmiş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şəkildə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konqlomeratformalaşdırır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Konqlomerat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hərəkətsiz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olub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sərhədlərini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təyin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etmək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Konsistensiyası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bərk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üzərindəki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isti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gərilmiş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hamar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parlaq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qırmızı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tiind-qırmızı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zamanı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limfanqoit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getdikcə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yumşalır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xəmirvari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fluktasiya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sahələri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Deşilir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yaşıl-sarı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rəngli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qatı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irin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xaric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0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09" y="1604433"/>
            <a:ext cx="11095382" cy="364913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I-li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septiki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for m a - 1-3%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rast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gəlinir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Bu zaman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məhəlli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ciyərlərdə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dəyişiklik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yalnız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dişləmələrinin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izləri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Bir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neçə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1-2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günədək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çəkən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qısa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müddətli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inkııbasion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dövürdən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başlayır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edərək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sürətlə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proqressivləşir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Xəstələrdə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intoksikosiya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üşütmə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titrətmə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güclü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əzələ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temperaturun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rəqəmlərə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qalxması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Tezliklə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pisləşir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sayıqlama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oyanıqlıq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Meninqoensefalit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az-Latn-AZ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ə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lamətləri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sindrom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selikli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qişalra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üzvlərə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qan-sızma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Hematuriya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qanlı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ishal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qusma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ciyərlərdən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hayxır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-ma,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burundan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axma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Qaraciyər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dalaq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böyüyür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neçə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İTŞ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neçə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dan 3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günədək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çəkir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adətən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ölümlə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nəticələnir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sağalma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nadir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alınır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II -1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 e p t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k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forma-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digər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kliniki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formaların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(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s.)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ağırlaşması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olub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son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dərəcə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gedişi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II-li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ocaqların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bubonların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hemor-ragik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sindromların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xarakterizə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olunur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053" y="1604433"/>
            <a:ext cx="10131425" cy="364913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I -1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kliniki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gedişinin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son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dərəcə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epidemioloji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cəhətdə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təhlükəliyi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seçilən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İnkubasion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1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neçə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1-3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günədək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çəkir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başlayır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Kliniki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gedişində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sürətlə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ayırd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: a)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Başlanğıc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ümumi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üşütmə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temperatur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qusma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I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günün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axırlarında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qəfəsində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-ci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taxikardiya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təngnəfəslik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bəlğəmli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öskürək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sayıqlamalar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şıxır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pnevmoniyasında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bəlğəm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az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olsada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digər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miqdarda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əvəllər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şəffaf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şüşəyəbənzər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suvaşqan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köpüklü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paslı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qədər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qarışıq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nəhayət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qanlı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Bəlğəmdə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çoxlu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miqdarda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Çoxlu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duru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bəlğəm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formasının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xarakterik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əlamətlərindəndir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miqdarı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1-neçə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litrə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çata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ciyərlərin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auskultasiyası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zamanı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son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dərəcədə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vəziyyətinə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uyğun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gəlməyən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çətinliklə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təyin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zəifləmiş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tənəffüs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tək-tək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xırıltılar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kripitasiya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070" y="1704745"/>
            <a:ext cx="10131425" cy="36491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b)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Qızğın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neçə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saatdan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2-3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günədək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davam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Temperatur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qalır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Üzün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hiperemiyalaşması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qızarmış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"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qanla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dolu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”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gözlər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diqqəti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çəkir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şiddətlənir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təngnəfəslik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Tənəffüs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tezləşir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1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dəqiqədə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50-60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dəfəyə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çatır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səthi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Urək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tonları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karlaşır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nəbz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tezləşmiş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aritmik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arterial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təzyiq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düşür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endParaRPr lang="az-Latn-AZ" sz="2800" b="1" dirty="0">
              <a:solidFill>
                <a:srgbClr val="F9F1A6"/>
              </a:solidFill>
              <a:latin typeface="Harrington" panose="04040505050A02020702" pitchFamily="82" charset="0"/>
            </a:endParaRPr>
          </a:p>
          <a:p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c) Terminal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son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dərəcə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Sopor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Təngnəfəslik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şiddətlənir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Nəbz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tezləşmiş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sapvari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A/T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demək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təyin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geniş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sahələri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əhatə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qansızmalar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göyərir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boz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torpaq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rəngini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Burun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sivriləşir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gözlər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çuxura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düşür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ölüm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qorxusu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tezliklə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komaya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düşür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8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18" y="709405"/>
            <a:ext cx="5151782" cy="543919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laborator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diaqnozu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patoloji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materialda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edilməsinə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əsaslanaraq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qoyulur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Bu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məqsədlə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xəstələrdən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yara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karbonkul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möhtəviyya-tı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punktatı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;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formasında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bəlğəm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burun-udlaqdan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yaxma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;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septiki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sidik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qusuntu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kütləsi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;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meyiddən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sümük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iliyi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üzvlərdən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kəsiklər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götürülüb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müayinə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Mikroskopiya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aparılır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Qram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üsulu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bipolyar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boyanmış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çöplərinin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edilərək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1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müddətində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ilkin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diaqnoz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qoyulur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Son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diaqnostika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məqsədi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patoloji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material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aqarda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əkilib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+28°C-də 12-14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saat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müddətində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kulturası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alınır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Kultuıanın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identikasiyası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3-5 gun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çəkir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İlkin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diaqnostika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məqsədi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seroloji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müayinə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üsullarından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- DHAR,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antigenlərin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antitellərin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neytirallaşdırma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reaksiyası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- ANNR, ATNR,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qeyri-fəal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hemaqlutiasiya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reaksiyasının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ləngiməsi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kimi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üsullardan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da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istifadə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935106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14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224" y="4142792"/>
            <a:ext cx="11109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xüsusi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təhlükəli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infeksiyalar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qrupuna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aid,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təbii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ocaqlı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müxtəlif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yoluxma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mexanizminə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malik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bakterial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infeksiyadır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intoksikasiya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qızdırma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dərinin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ciyərlərin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zədələnməsi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vaxt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sepsisin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etməsi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xarakterizə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olunur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32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61637" y="571706"/>
            <a:ext cx="3090815" cy="23132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58" y="571705"/>
            <a:ext cx="3236842" cy="2313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609" y="3193774"/>
            <a:ext cx="9806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Streptomisin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bütün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formalarında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yaxşı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təsir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göstərir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0,5- 1,0 q-dan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dəfə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septiki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formasında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1,0 q-dan 4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dəfə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, 4-5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0,75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qdan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dəfə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Levomisetin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ilk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günləri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gündəlik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doza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6-8 q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olmaqla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təyin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Sonrakı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günlər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yaxşılaşdıqca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doza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endirilir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ciyər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septik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formaların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müalicəsində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levomisetin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streptomisini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kombino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edilmiş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şəkildə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tətbiq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edirlər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Bu zaman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streptomisinin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dozası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0,25-0,5 q-dan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dəfə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təyin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Son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illər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streptomisinin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levomisetin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kombinasiyasına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gündə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0,3q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dokso-siklin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4-6 q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tetrasiklin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(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peros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)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Streptomisinin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levomisetinin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dozası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əvvəlki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kimi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saxlanılır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 5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verilir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vəziyyəti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yaxşılaşdıqca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doksosiklinin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dozası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aşağı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0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salınır</a:t>
            </a:r>
            <a:r>
              <a:rPr lang="en-US" sz="20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0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0217" y="1890520"/>
            <a:ext cx="4860166" cy="3076955"/>
          </a:xfrm>
        </p:spPr>
      </p:pic>
      <p:sp>
        <p:nvSpPr>
          <p:cNvPr id="6" name="TextBox 5"/>
          <p:cNvSpPr txBox="1"/>
          <p:nvPr/>
        </p:nvSpPr>
        <p:spPr>
          <a:xfrm>
            <a:off x="5512903" y="797509"/>
            <a:ext cx="60164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ocaqlarında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epidemik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göstəriş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olarsa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profilaktik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vaksinasiya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aparılmalıdır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İlk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növbədə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yoluxma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ehtimalı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əhali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qrupları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çobanlar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ovçular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geoloqlar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əleyhinə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stansiya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işçiləri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digərləri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vaksinasiyaya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cəlb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edilməlidirlər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bakteriyalarının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EV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ştammlarından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hazırlanmış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vaksinalar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istifadə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Peyvənd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üzərinə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daxilinə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aparılır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Peyvənddən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6 ay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davam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immunitet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yaranır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Peyvənd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xəstələnmə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hallarının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azalmasına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Bununla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belə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peyvənd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olunmuşların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da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xəstələnməsi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mümkündür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30" y="515414"/>
            <a:ext cx="11095716" cy="1456267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Yersinia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cinsinə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aid, Yersinia pes</a:t>
            </a:r>
            <a:r>
              <a:rPr lang="az-Latn-AZ" b="1" dirty="0">
                <a:solidFill>
                  <a:srgbClr val="F9F1A6"/>
                </a:solidFill>
                <a:latin typeface="Harrington" panose="04040505050A02020702" pitchFamily="82" charset="0"/>
              </a:rPr>
              <a:t>T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is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adlanan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kiçik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hərəkətsiz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spor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gətirməyən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qram-mənfi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baktteriyalardır</a:t>
            </a:r>
            <a:r>
              <a:rPr lang="en-US" dirty="0">
                <a:solidFill>
                  <a:srgbClr val="F9F1A6"/>
                </a:solidFill>
                <a:latin typeface="Bell MT" panose="02020503060305020303" pitchFamily="18" charset="0"/>
              </a:rPr>
              <a:t>.</a:t>
            </a:r>
            <a:endParaRPr lang="en-US" dirty="0">
              <a:solidFill>
                <a:srgbClr val="F9F1A6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340" y="2606164"/>
            <a:ext cx="5584436" cy="3025726"/>
          </a:xfrm>
        </p:spPr>
      </p:pic>
      <p:sp>
        <p:nvSpPr>
          <p:cNvPr id="6" name="TextBox 5"/>
          <p:cNvSpPr txBox="1"/>
          <p:nvPr/>
        </p:nvSpPr>
        <p:spPr>
          <a:xfrm>
            <a:off x="5660572" y="2333685"/>
            <a:ext cx="6214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Müxtəlif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olurlar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sapvari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kürə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şəklində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kolbaya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oxşar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s.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Xəstələrdən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götürülmüş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materiallardan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aşkar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edilmiş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törədicilər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oval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formada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qurtaracaqları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girdə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gödək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çöplər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şəklində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görsənirlər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Bipolyar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(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qurtaracaqları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daha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yaxşı</a:t>
            </a:r>
            <a:r>
              <a:rPr lang="en-US" sz="3200" b="1" dirty="0">
                <a:solidFill>
                  <a:srgbClr val="F9F1A6"/>
                </a:solidFill>
                <a:latin typeface="Harrington" panose="04040505050A02020702" pitchFamily="82" charset="0"/>
              </a:rPr>
              <a:t>) </a:t>
            </a:r>
            <a:r>
              <a:rPr lang="en-US" sz="32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boyanırlar</a:t>
            </a:r>
            <a:endParaRPr lang="en-US" sz="32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15820"/>
            <a:ext cx="5957595" cy="5990253"/>
          </a:xfrm>
        </p:spPr>
        <p:txBody>
          <a:bodyPr>
            <a:normAutofit lnSpcReduction="10000"/>
          </a:bodyPr>
          <a:lstStyle/>
          <a:p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Epidemioloji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nöqteyi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nəzərdən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zooan-tropanoz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xəstəlikdir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əsas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infeksiya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mənbəyi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gəmiricilərdir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Yayılmasında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rol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oynayan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200-ə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yaxın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gəmirici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növü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məlumdur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Təbii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ocaqlı</a:t>
            </a:r>
            <a:r>
              <a:rPr lang="en-US" sz="43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43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xəstəlikdir</a:t>
            </a:r>
            <a:r>
              <a:rPr lang="en-US" dirty="0">
                <a:solidFill>
                  <a:srgbClr val="F9F1A6"/>
                </a:solidFill>
              </a:rPr>
              <a:t>.</a:t>
            </a:r>
            <a:endParaRPr lang="en-US" dirty="0">
              <a:solidFill>
                <a:srgbClr val="F9F1A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3469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271" y="1522095"/>
            <a:ext cx="5648632" cy="3242712"/>
          </a:xfrm>
        </p:spPr>
      </p:pic>
      <p:sp>
        <p:nvSpPr>
          <p:cNvPr id="6" name="TextBox 5"/>
          <p:cNvSpPr txBox="1"/>
          <p:nvPr/>
        </p:nvSpPr>
        <p:spPr>
          <a:xfrm>
            <a:off x="5481484" y="366623"/>
            <a:ext cx="67105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Gəmiricilər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arasında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xəstəliyin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yayılmasında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saxlanmasında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birələr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əsas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tuturlar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Müəyyən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edilmişdir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sorarkən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birələr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5000-ə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çöpü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udurlar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Onların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önü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hissəsində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sürətlə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artıb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çoxalan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bakteriyalar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həftə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müddətində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özünəməxsus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tıxac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bloku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gətirərək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birələrin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həzm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traktını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növü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blokadaya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Belə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birələr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sorarkən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sorulan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tıxaca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dəyib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orada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bakteriyalarmın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qismini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yuyaraq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geri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qayıdır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qanı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sorulan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gəmiricinin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insanın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yoluxmasına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8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8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endParaRPr lang="en-US" sz="28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insanın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həssaslığı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bütün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yaş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qruplarında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xəstələnmə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əmsalı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1-ə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yaxındır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(100%).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Yoluxma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müxtəlif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yollarla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mümkündür</a:t>
            </a:r>
            <a:endParaRPr lang="en-US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68710" y="2580968"/>
          <a:ext cx="11194025" cy="42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5123" y="398206"/>
            <a:ext cx="9483212" cy="60615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059" y="-256732"/>
            <a:ext cx="5818238" cy="1456267"/>
          </a:xfrm>
        </p:spPr>
        <p:txBody>
          <a:bodyPr>
            <a:normAutofit/>
          </a:bodyPr>
          <a:lstStyle/>
          <a:p>
            <a:r>
              <a:rPr lang="az-Latn-AZ" sz="6000" dirty="0">
                <a:solidFill>
                  <a:srgbClr val="F9F1A6"/>
                </a:solidFill>
                <a:latin typeface="Algerian" panose="04020705040A02060702" pitchFamily="82" charset="0"/>
              </a:rPr>
              <a:t>patogenez</a:t>
            </a:r>
            <a:endParaRPr lang="en-US" sz="6000" dirty="0">
              <a:solidFill>
                <a:srgbClr val="F9F1A6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103239" y="1906094"/>
            <a:ext cx="12019935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pato'genezində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3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mərhələ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aynd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edilir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:</a:t>
            </a:r>
            <a:endParaRPr lang="az-Latn-AZ" b="1" dirty="0">
              <a:solidFill>
                <a:srgbClr val="F9F1A6"/>
              </a:solidFill>
              <a:latin typeface="Harrington" panose="04040505050A02020702" pitchFamily="82" charset="0"/>
            </a:endParaRPr>
          </a:p>
          <a:p>
            <a:pPr algn="ctr"/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1.Törədicinin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olduğu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limfogen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məhəlli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gətirilməsi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orada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çoxalaraq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bubonlarmı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gətirməsi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Bu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mərhələdə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çöplərinin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qismi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tələf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olaraq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ondan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endotoksin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xaric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Endotoksin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elementlərinə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damar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divarlarına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toxumalara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birbaşa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komplement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sistemini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neytrofılləri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fəallaşdırmaqla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dolayı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yolİa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təsir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göstərir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Nəticədə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sıra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bioloji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fəal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maddələrin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ifrazı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Mikrosiikulyasiyada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laxtalanma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sistemində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pozğunluqlar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Əvvəliər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dəyişiklər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inkubasion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dövrə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uyğun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sonralar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endotoksinin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miqdarı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artdıqca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proses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dərinləşir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xəstəliyə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məxsus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klinik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əlamətlər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Bakteriyalar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m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olduğu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selikli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qi-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şaiarda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dəyişikliklər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nadir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hallarda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büruzə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versə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məhəlli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nekrotik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iltihab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Onların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baryer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funksiyası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zəifləmsi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əlaqədar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damarları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sonrakı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yayılması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az-Latn-AZ" b="1" dirty="0">
              <a:solidFill>
                <a:srgbClr val="F9F1A6"/>
              </a:solidFill>
              <a:latin typeface="Harrington" panose="04040505050A02020702" pitchFamily="82" charset="0"/>
            </a:endParaRPr>
          </a:p>
          <a:p>
            <a:pPr algn="ctr"/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2.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bakteriemiya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mərhələsi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nekrozu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əlaqədar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onların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baıyer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funksiyası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zəiflədiyindən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bak-teriyalar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keçərək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üzvlərdə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saylı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ocaqların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əmələ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gəlməsi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xas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olan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septiki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hemorragik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prosesə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səbəb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Qeyd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etmək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lazımdır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bakteriosid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faktorlarının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çöplərinə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təsiri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zəifdir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Ona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görə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onlar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qanda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1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ayadək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saxlanıla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bilirlər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zamanı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patoloji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proses lap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əvvəldən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daxil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olduğu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məhəlli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limfa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düyünlərində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heç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dəyişiklik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vermədən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sepsis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tipində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inkişaf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edə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bilər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az-Latn-AZ" b="1" dirty="0">
              <a:solidFill>
                <a:srgbClr val="F9F1A6"/>
              </a:solidFill>
              <a:latin typeface="Harrington" panose="04040505050A02020702" pitchFamily="82" charset="0"/>
            </a:endParaRPr>
          </a:p>
          <a:p>
            <a:pPr algn="ctr"/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3.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Septisemiya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mərhələsi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-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törədicilərin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retikuloendotelial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baryeri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keçərək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qanla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yayılması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müxtəlif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üzvlərə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disseminasiyası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Bu zaman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faqositar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fəallıq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aşağı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düşdüyündən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retikuloendotelial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sistemin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müdafiə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qabiliyyəti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zəifləyir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Antitellərin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taun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çöplərinə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qarşı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mübarizəsi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köməkçi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əhəmiyyət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daşıyır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gec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980" y="180834"/>
            <a:ext cx="5132438" cy="6496332"/>
          </a:xfrm>
        </p:spPr>
      </p:pic>
      <p:sp>
        <p:nvSpPr>
          <p:cNvPr id="6" name="TextBox 5"/>
          <p:cNvSpPr txBox="1"/>
          <p:nvPr/>
        </p:nvSpPr>
        <p:spPr>
          <a:xfrm>
            <a:off x="5545394" y="180834"/>
            <a:ext cx="64696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üşütmə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titrətmə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temperaturun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39-40°C-dək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yüksəlməsi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başlayır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Güclü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gicəllənmə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kəskin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zəiflik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bel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ağrıları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yanğı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hissi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Xəstələrin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özünəməxsus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xarici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görünüşü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konyuktiva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hiperemi-yalaşır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dodaqlar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böyümüş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ödemləşmiş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quru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təbaşiri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xatırladan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qalın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ərplə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örtülmüş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(“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təbaşir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dil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”)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Getdikcə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intoksikasiya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şiddətlənir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xəstəni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yanğı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üzür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Şüur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alaqaranlıqlaşır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danışıq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başa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düşülməz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Hərəkətlərin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koordinasiyası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pozulur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ləngər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vuraraq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yeriyir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alkoqoldan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dəmləşmiş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adamı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xatırladır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Bəzən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yataqdan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durmağa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belə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taqəti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Bir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qisim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xəstələrdə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isə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ağır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vəziyyətdə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olmalarına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baxmayaraq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son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dərəcədə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yüksək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oyanıqlıq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meydana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çıxır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Narahat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olur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ora-bura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vurnuxur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həddən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çox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danışır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sayıqlayır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,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qaçmağa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 </a:t>
            </a:r>
            <a:r>
              <a:rPr lang="en-US" sz="2400" b="1" dirty="0" err="1">
                <a:solidFill>
                  <a:srgbClr val="F9F1A6"/>
                </a:solidFill>
                <a:latin typeface="Harrington" panose="04040505050A02020702" pitchFamily="82" charset="0"/>
              </a:rPr>
              <a:t>çalışırlar</a:t>
            </a:r>
            <a:r>
              <a:rPr lang="en-US" sz="2400" b="1" dirty="0">
                <a:solidFill>
                  <a:srgbClr val="F9F1A6"/>
                </a:solidFill>
                <a:latin typeface="Harrington" panose="04040505050A02020702" pitchFamily="82" charset="0"/>
              </a:rPr>
              <a:t>.</a:t>
            </a:r>
            <a:endParaRPr lang="en-US" sz="2400" b="1" dirty="0">
              <a:solidFill>
                <a:srgbClr val="F9F1A6"/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0</TotalTime>
  <Words>12904</Words>
  <Application>WPS Presentation</Application>
  <PresentationFormat>Широкоэкранный</PresentationFormat>
  <Paragraphs>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Arial</vt:lpstr>
      <vt:lpstr>Algerian</vt:lpstr>
      <vt:lpstr>Harrington</vt:lpstr>
      <vt:lpstr>Bell MT</vt:lpstr>
      <vt:lpstr>Microsoft YaHei</vt:lpstr>
      <vt:lpstr>Arial Unicode MS</vt:lpstr>
      <vt:lpstr>Calibri Light</vt:lpstr>
      <vt:lpstr>Calibri</vt:lpstr>
      <vt:lpstr>Небесная</vt:lpstr>
      <vt:lpstr>taun</vt:lpstr>
      <vt:lpstr>PowerPoint 演示文稿</vt:lpstr>
      <vt:lpstr>Taunun törədicisi Yersinia cinsinə aid, Yersinia pesTis adlanan kiçik, hərəkətsiz, spor əmələ gətirməyən, qram-mənfi baktteriyalardır.</vt:lpstr>
      <vt:lpstr>PowerPoint 演示文稿</vt:lpstr>
      <vt:lpstr>PowerPoint 演示文稿</vt:lpstr>
      <vt:lpstr>insanın tauna həssaslığı bütün yaş qruplarında çox yüksək olub, xəstələnmə əmsalı 1-ə yaxındır (100%). Yoluxma müxtəlif yollarla mümkündür</vt:lpstr>
      <vt:lpstr>PowerPoint 演示文稿</vt:lpstr>
      <vt:lpstr>patogenez</vt:lpstr>
      <vt:lpstr>PowerPoint 演示文稿</vt:lpstr>
      <vt:lpstr>PowerPoint 演示文稿</vt:lpstr>
      <vt:lpstr>PowerPoint 演示文稿</vt:lpstr>
      <vt:lpstr>PowerPoint 演示文稿</vt:lpstr>
      <vt:lpstr>Klinik təsnifatı: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HELLO</cp:lastModifiedBy>
  <cp:revision>15</cp:revision>
  <dcterms:created xsi:type="dcterms:W3CDTF">2021-05-05T17:29:00Z</dcterms:created>
  <dcterms:modified xsi:type="dcterms:W3CDTF">2023-10-24T18:59:36Z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8FDCE0F4D5364A0A935329BC91276023_13</vt:lpwstr>
  </property>
  <property fmtid="{D5CDD505-2E9C-101B-9397-08002B2CF9AE}" pid="3" name="KSOProductBuildVer">
    <vt:lpwstr>1033-12.2.0.13266</vt:lpwstr>
  </property>
</Properties>
</file>