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  <p:sldMasterId id="2147483732" r:id="rId9"/>
  </p:sldMasterIdLst>
  <p:sldIdLst>
    <p:sldId id="257" r:id="rId10"/>
    <p:sldId id="258" r:id="rId11"/>
    <p:sldId id="259" r:id="rId12"/>
    <p:sldId id="276" r:id="rId13"/>
    <p:sldId id="260" r:id="rId14"/>
    <p:sldId id="275" r:id="rId15"/>
    <p:sldId id="261" r:id="rId16"/>
    <p:sldId id="277" r:id="rId17"/>
    <p:sldId id="266" r:id="rId18"/>
    <p:sldId id="278" r:id="rId19"/>
    <p:sldId id="274" r:id="rId20"/>
    <p:sldId id="267" r:id="rId21"/>
    <p:sldId id="279" r:id="rId22"/>
    <p:sldId id="268" r:id="rId23"/>
    <p:sldId id="280" r:id="rId24"/>
    <p:sldId id="270" r:id="rId25"/>
    <p:sldId id="282" r:id="rId26"/>
    <p:sldId id="271" r:id="rId27"/>
    <p:sldId id="281" r:id="rId28"/>
    <p:sldId id="272" r:id="rId29"/>
    <p:sldId id="273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2256367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767" y="2293938"/>
            <a:ext cx="9196917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>
            <a:grpSpLocks noChangeAspect="1"/>
          </p:cNvGrpSpPr>
          <p:nvPr/>
        </p:nvGrpSpPr>
        <p:grpSpPr>
          <a:xfrm>
            <a:off x="7016751" y="4076700"/>
            <a:ext cx="1862667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567" y="4749800"/>
            <a:ext cx="935143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028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9" name="Rectangle 1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7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FB11"/>
            </a:gs>
            <a:gs pos="100000">
              <a:srgbClr val="83830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530" y="0"/>
            <a:ext cx="12014835" cy="698246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p>
            <a:r>
              <a:rPr lang="az-Latn-AZ" altLang="en-US" b="1" i="1">
                <a:sym typeface="+mn-ea"/>
              </a:rPr>
              <a:t>Sərbəst mövzu -</a:t>
            </a:r>
            <a:r>
              <a:rPr lang="en-US" altLang="az-Latn-AZ" b="1" i="1">
                <a:sym typeface="+mn-ea"/>
              </a:rPr>
              <a:t>2</a:t>
            </a:r>
            <a:endParaRPr lang="az-Latn-AZ" altLang="en-US" b="1" i="1"/>
          </a:p>
          <a:p>
            <a:pPr>
              <a:buFont typeface="Wingdings" panose="05000000000000000000" charset="0"/>
              <a:buChar char="Ø"/>
            </a:pPr>
            <a:r>
              <a:rPr lang="en-US" altLang="az-Latn-AZ" sz="3600">
                <a:sym typeface="+mn-ea"/>
              </a:rPr>
              <a:t>K</a:t>
            </a:r>
            <a:r>
              <a:rPr lang="az-Latn-AZ" altLang="az-Latn-AZ" sz="3600">
                <a:sym typeface="+mn-ea"/>
              </a:rPr>
              <a:t>əllə-beyin travmaları</a:t>
            </a:r>
            <a:r>
              <a:rPr lang="az-Latn-AZ" altLang="en-US" sz="3600">
                <a:sym typeface="+mn-ea"/>
              </a:rPr>
              <a:t>,klinikası,diaqnostikası və müalicə metodları</a:t>
            </a:r>
            <a:r>
              <a:rPr lang="az-Latn-AZ" altLang="en-US">
                <a:sym typeface="+mn-ea"/>
              </a:rPr>
              <a:t>.</a:t>
            </a:r>
            <a:endParaRPr lang="az-Latn-AZ" altLang="en-US"/>
          </a:p>
          <a:p>
            <a:endParaRPr lang="en-US"/>
          </a:p>
        </p:txBody>
      </p:sp>
      <p:pic>
        <p:nvPicPr>
          <p:cNvPr id="2" name="Content Placeholder 1" descr="_1-tek-local-trauma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605905" y="2355850"/>
            <a:ext cx="5384800" cy="4502150"/>
          </a:xfrm>
          <a:prstGeom prst="rect">
            <a:avLst/>
          </a:prstGeom>
        </p:spPr>
      </p:pic>
      <p:pic>
        <p:nvPicPr>
          <p:cNvPr id="5" name="Picture 4" descr="traumatic_brain_injuries"/>
          <p:cNvPicPr>
            <a:picLocks noChangeAspect="1"/>
          </p:cNvPicPr>
          <p:nvPr/>
        </p:nvPicPr>
        <p:blipFill>
          <a:blip r:embed="rId2"/>
          <a:srcRect l="2259" t="12480" b="11597"/>
          <a:stretch>
            <a:fillRect/>
          </a:stretch>
        </p:blipFill>
        <p:spPr>
          <a:xfrm>
            <a:off x="408940" y="2355215"/>
            <a:ext cx="6060440" cy="45027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3075" y="1028700"/>
            <a:ext cx="4830445" cy="5010785"/>
          </a:xfr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>
            <a:solidFill>
              <a:schemeClr val="tx2"/>
            </a:solidFill>
          </a:ln>
        </p:spPr>
        <p:txBody>
          <a:bodyPr/>
          <a:p>
            <a:r>
              <a:rPr lang="az-Latn-AZ" altLang="en-US"/>
              <a:t>KT-müayinəsi 75 yaşlı qadında sag gicgah pay, kontuziya,subaraxnoidal qansızma</a:t>
            </a:r>
            <a:endParaRPr lang="az-Latn-AZ" altLang="en-US"/>
          </a:p>
        </p:txBody>
      </p:sp>
      <p:pic>
        <p:nvPicPr>
          <p:cNvPr id="4" name="Content Placeholder 3" descr="CT-of-a-75-year-old-female-patient-with-right-temporal-ASDH-contusio-cerebri-and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54420" y="1028700"/>
            <a:ext cx="5000625" cy="48006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4CD68"/>
            </a:gs>
            <a:gs pos="100000">
              <a:srgbClr val="035C7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5" y="635"/>
            <a:ext cx="12191365" cy="1780540"/>
          </a:xfrm>
        </p:spPr>
        <p:txBody>
          <a:bodyPr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Kompüter tomoqrafiyası müayinəsi: beyin kontuziyası, beyindaxili qansızma, subdural hematoma, və kəllə sümüyünün sınığı</a:t>
            </a:r>
            <a:endParaRPr 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rain_trauma_C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81935" y="1780540"/>
            <a:ext cx="6265545" cy="4845685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35"/>
            <a:ext cx="12192635" cy="6858635"/>
          </a:xfrm>
          <a:solidFill>
            <a:schemeClr val="bg2"/>
          </a:solidFill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az-Latn-AZ" altLang="en-US"/>
              <a:t>Ağır beyin əzilməsində-huş bir neçə həftəyə kimi itir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hipertermiya(39-40</a:t>
            </a:r>
            <a:r>
              <a:rPr lang="az-Latn-AZ" altLang="en-US" baseline="30000"/>
              <a:t>0 </a:t>
            </a:r>
            <a:r>
              <a:rPr lang="az-Latn-AZ" altLang="en-US"/>
              <a:t>),tənəffüs ritminin pozulması,taxikardiya,daxili orqanların və dərinin xoralaşması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Daha çox kontuziya ocaqları alın və gicgah paylarında olur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Alın zədələnməsində psixomotoro dəyişikliklər.Dominant yarımkürələrin zədələnməsində Brokun motor afaziyası,lokal epileptik tutmalar əmələ gəlir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Gicgah payının zədələnməsində-baş və gözlərin zədələnmiş tərəfə çevrilməsi,epipleptik tutmalar,Kontuziya ocağının dominant yarımrləkürədə yerləşməsi Bernikenin sensor afaziyasına səbəb olur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Xəstənin halı bir neçə gün çox ağır qalır</a:t>
            </a:r>
            <a:endParaRPr lang="az-Latn-AZ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38430"/>
            <a:ext cx="10972800" cy="793750"/>
          </a:xfrm>
        </p:spPr>
        <p:txBody>
          <a:bodyPr/>
          <a:p>
            <a:r>
              <a:rPr lang="az-Latn-AZ" altLang="en-US"/>
              <a:t>                       </a:t>
            </a:r>
            <a:r>
              <a:rPr lang="az-Latn-AZ" altLang="en-US">
                <a:solidFill>
                  <a:schemeClr val="accent3">
                    <a:lumMod val="10000"/>
                  </a:schemeClr>
                </a:solidFill>
              </a:rPr>
              <a:t>Cerebral contusion </a:t>
            </a:r>
            <a:endParaRPr lang="az-Latn-AZ" altLang="en-US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4" name="Content Placeholder 3" descr="indir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26695" y="1145540"/>
            <a:ext cx="5803900" cy="5297805"/>
          </a:xfrm>
          <a:prstGeom prst="rect">
            <a:avLst/>
          </a:prstGeom>
        </p:spPr>
      </p:pic>
      <p:pic>
        <p:nvPicPr>
          <p:cNvPr id="6" name="Content Placeholder 5" descr="a06465.004-1_big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5225" y="1145540"/>
            <a:ext cx="5732780" cy="52978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"/>
            <a:ext cx="12061825" cy="6754495"/>
          </a:xfrm>
          <a:solidFill>
            <a:schemeClr val="tx2">
              <a:lumMod val="75000"/>
            </a:schemeClr>
          </a:solidFill>
        </p:spPr>
        <p:txBody>
          <a:bodyPr/>
          <a:p>
            <a:pPr marL="0" indent="0">
              <a:buFont typeface="Wingdings" panose="05000000000000000000" charset="0"/>
              <a:buNone/>
            </a:pPr>
            <a:r>
              <a:rPr lang="az-Latn-AZ" altLang="en-US"/>
              <a:t>                                     </a:t>
            </a: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Müalicəsi</a:t>
            </a:r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Yüngül formada-  2-3 həftə sedativ,detoksikasion terapeya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 Ağır  formalada-hemostatik preaparatlar,osmotik diuretiklər,protelitik fermentlər,damar tənzimləyici preparatlar(nimodipin),sedativ ,qıcolmaəleyhinə </a:t>
            </a:r>
            <a:endParaRPr lang="az-Latn-AZ" altLang="en-US"/>
          </a:p>
          <a:p>
            <a:pPr marL="0" indent="0">
              <a:buFont typeface="Wingdings" panose="05000000000000000000" charset="0"/>
              <a:buNone/>
            </a:pPr>
            <a:r>
              <a:rPr lang="az-Latn-AZ" altLang="en-US"/>
              <a:t>   preratlar,vitaminlər,vazoaktiv maddələr,immunomudulyatorlar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Ağır hallarda xəstə süni tənəffüs aparatına qoşulur,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Huşun koma və sopor vəziyyətində,kobud klinik dekompressiya vəziyyətində,beyin kötüyünün dislokasiyasının klinik əlamətəri olduğu hallarda cərrahi müalicə göstərişdir</a:t>
            </a:r>
            <a:br>
              <a:rPr lang="az-Latn-AZ" altLang="en-US"/>
            </a:br>
            <a:endParaRPr lang="az-Latn-AZ" altLang="en-US"/>
          </a:p>
          <a:p>
            <a:pPr marL="0" indent="0">
              <a:buFont typeface="Wingdings" panose="05000000000000000000" charset="0"/>
              <a:buNone/>
            </a:pPr>
            <a:endParaRPr lang="az-Latn-AZ" altLang="en-US"/>
          </a:p>
          <a:p>
            <a:pPr>
              <a:buFont typeface="Wingdings" panose="05000000000000000000" charset="0"/>
              <a:buChar char="Ø"/>
            </a:pPr>
            <a:endParaRPr lang="az-Latn-AZ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660" y="274955"/>
            <a:ext cx="11127740" cy="1143000"/>
          </a:xfrm>
        </p:spPr>
        <p:txBody>
          <a:bodyPr/>
          <a:p>
            <a:endParaRPr lang="en-US"/>
          </a:p>
        </p:txBody>
      </p:sp>
      <p:pic>
        <p:nvPicPr>
          <p:cNvPr id="4" name="Content Placeholder 3" descr="1-1-contusio-001.larg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1780" y="302260"/>
            <a:ext cx="11649075" cy="6253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0" y="132715"/>
            <a:ext cx="12192635" cy="6725285"/>
          </a:xfrm>
          <a:prstGeom prst="rect">
            <a:avLst/>
          </a:prstGeom>
          <a:gradFill>
            <a:gsLst>
              <a:gs pos="78000">
                <a:srgbClr val="BFBF0D">
                  <a:alpha val="100000"/>
                </a:srgbClr>
              </a:gs>
              <a:gs pos="100000">
                <a:srgbClr val="FBFB11"/>
              </a:gs>
              <a:gs pos="100000">
                <a:srgbClr val="838309"/>
              </a:gs>
            </a:gsLst>
            <a:lin scaled="0"/>
          </a:gra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charset="0"/>
              <a:buChar char="Ø"/>
            </a:pPr>
            <a:r>
              <a:rPr lang="az-Latn-AZ" altLang="en-US"/>
              <a:t>Beyin sıxılması(compressio)-kəllədaxili hematomalar,kələ sümüklərinin batmış sınıqları və beyin ödemi nəticəsində baş verə bilir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Kəllədaxili hematomalar-epidural,subdural,beyindaxili və mədəciklərdaxili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Klinik simptomların meydana çıxması vaxtına görə</a:t>
            </a:r>
            <a:endParaRPr lang="az-Latn-AZ" altLang="en-US"/>
          </a:p>
          <a:p>
            <a:pPr marL="571500" indent="-571500">
              <a:buFont typeface="+mj-lt"/>
              <a:buAutoNum type="romanUcPeriod"/>
            </a:pPr>
            <a:r>
              <a:rPr lang="az-Latn-AZ" altLang="en-US"/>
              <a:t>kəskin-travmadan keçən 3 gün ərzində</a:t>
            </a:r>
            <a:endParaRPr lang="az-Latn-AZ" altLang="en-US"/>
          </a:p>
          <a:p>
            <a:pPr marL="571500" indent="-571500">
              <a:buFont typeface="+mj-lt"/>
              <a:buAutoNum type="romanUcPeriod"/>
            </a:pPr>
            <a:r>
              <a:rPr lang="az-Latn-AZ" altLang="en-US"/>
              <a:t>yarımkəskin- kinik nevroloji əlamətlər 3 gündən 3 həftəyə qədər</a:t>
            </a:r>
            <a:endParaRPr lang="az-Latn-AZ" altLang="en-US"/>
          </a:p>
          <a:p>
            <a:pPr marL="571500" indent="-571500">
              <a:buFont typeface="+mj-lt"/>
              <a:buAutoNum type="romanUcPeriod"/>
            </a:pPr>
            <a:r>
              <a:rPr lang="az-Latn-AZ" altLang="en-US"/>
              <a:t>xroniki-əlamətlərin 3 həftədən sonra başlanması dövrü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Sıxılma dərəcəsi artdıqca klinik simtomlarda artmağa başlayır</a:t>
            </a:r>
            <a:endParaRPr lang="az-Latn-AZ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Compressio_cerebr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8450" y="274955"/>
            <a:ext cx="11575415" cy="6193790"/>
          </a:xfrm>
          <a:prstGeom prst="rect">
            <a:avLst/>
          </a:prstGeom>
          <a:solidFill>
            <a:schemeClr val="tx2"/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" y="144780"/>
            <a:ext cx="11929110" cy="6527165"/>
          </a:xfr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p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Klinika,Diaqnostika,Müalicə</a:t>
            </a:r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Əzginlik,yuxululuq,komaztoz vəziyyət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Tənəffüs tezləşir dəq- 30-60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Nəbzin bradikardiyası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Beyindaxili hematoma-ətraflarınhemiparezi,anizokariya,epileptik tutmalar,dərin reflekslərin assimetriyası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Diaqnostik müayinə KT və MRT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Müalicədə konservativ tədbirər nəticə verməzsə cərrahi müalicə göstərişdir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>
                <a:sym typeface="+mn-ea"/>
              </a:rPr>
              <a:t>Beyindaxili hematomaların müalicəsi əksər hallarda cərrahidir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endParaRPr lang="az-Latn-AZ" altLang="en-US"/>
          </a:p>
          <a:p>
            <a:pPr>
              <a:buFont typeface="Wingdings" panose="05000000000000000000" charset="0"/>
              <a:buChar char="Ø"/>
            </a:pPr>
            <a:endParaRPr lang="az-Latn-AZ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635" y="-635"/>
            <a:ext cx="12192000" cy="719455"/>
          </a:xfr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p>
            <a:r>
              <a:rPr lang="az-Latn-AZ" altLang="en-US"/>
              <a:t>                         </a:t>
            </a: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Beynin sıxılması</a:t>
            </a:r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unnamed (1)"/>
          <p:cNvPicPr preferRelativeResize="0"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4330" y="718820"/>
            <a:ext cx="11481435" cy="5949950"/>
          </a:xfrm>
          <a:prstGeom prst="rect">
            <a:avLst/>
          </a:prstGeom>
          <a:solidFill>
            <a:schemeClr val="bg1">
              <a:lumMod val="50000"/>
              <a:alpha val="97000"/>
            </a:schemeClr>
          </a:solidFill>
          <a:ln w="28575" cmpd="sng">
            <a:noFill/>
            <a:prstDash val="solid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4815"/>
            <a:ext cx="10972800" cy="5702935"/>
          </a:xfrm>
        </p:spPr>
        <p:txBody>
          <a:bodyPr/>
          <a:p>
            <a:r>
              <a:rPr lang="az-Latn-AZ" altLang="en-US"/>
              <a:t>Bütün travmaların 30-40% -ni təşkil edir</a:t>
            </a:r>
            <a:endParaRPr lang="az-Latn-AZ" altLang="en-US"/>
          </a:p>
          <a:p>
            <a:r>
              <a:rPr lang="az-Latn-AZ" altLang="en-US"/>
              <a:t>Açıq və qapalı olur</a:t>
            </a:r>
            <a:endParaRPr lang="az-Latn-AZ" altLang="en-US"/>
          </a:p>
          <a:p>
            <a:r>
              <a:rPr lang="az-Latn-AZ" altLang="en-US"/>
              <a:t>Qapalı travmalar kəllənin yumşaq toxumları yada baş beyində olan zədələnmələr aiddir</a:t>
            </a:r>
            <a:endParaRPr lang="az-Latn-AZ" altLang="en-US"/>
          </a:p>
          <a:p>
            <a:r>
              <a:rPr lang="az-Latn-AZ" altLang="en-US"/>
              <a:t>Açıq travmalara</a:t>
            </a:r>
            <a:endParaRPr lang="az-Latn-AZ" altLang="en-US"/>
          </a:p>
          <a:p>
            <a:pPr marL="514350" indent="-514350">
              <a:buFont typeface="+mj-lt"/>
              <a:buAutoNum type="arabicPeriod"/>
            </a:pPr>
            <a:r>
              <a:rPr lang="az-Latn-AZ" altLang="en-US"/>
              <a:t>sərt beyin qişasının tamlığı pozulmadan,boşluğa keçməyən</a:t>
            </a:r>
            <a:endParaRPr lang="az-Latn-AZ" altLang="en-US"/>
          </a:p>
          <a:p>
            <a:pPr marL="514350" indent="-514350">
              <a:buFont typeface="+mj-lt"/>
              <a:buAutoNum type="arabicPeriod"/>
            </a:pPr>
            <a:r>
              <a:rPr lang="az-Latn-AZ" altLang="en-US"/>
              <a:t>sərt beyin qişasının tamlığı pozulan,boşluğa keçən travmalar(ağır irinli meningit,meninqoensefolit)</a:t>
            </a:r>
            <a:endParaRPr lang="az-Latn-AZ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p>
            <a:r>
              <a:rPr lang="az-Latn-AZ" altLang="en-US" b="1"/>
              <a:t>Açıq kəllə beyin travmaları gedişində 5 dövr var</a:t>
            </a:r>
            <a:endParaRPr lang="az-Latn-AZ" altLang="en-US" b="1"/>
          </a:p>
          <a:p>
            <a:pPr marL="0" indent="0">
              <a:buNone/>
            </a:pP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1.Başlanğıc dövr-travmadan sonrakı ilk 3 günü əhatə edir,əsas simptmlar; ümumi beyin əlamətləri</a:t>
            </a:r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2.erkən reaksiya və ya ağırlaşmalar dövrü-3 gün sonra başlayır 1 ay davam edir.yerli və ya yayılmış infeksion ağıraşma əlamətləri meydana çıxır.İnfeksion ağırlaşma-(meningit,ensefolit,beyin absesi)</a:t>
            </a:r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3.Erkən ağırlaşmaların aradan qalxması,infeksion ocaqların məhdudlaşması dövrü -açıq travmalardan keçən 2 </a:t>
            </a: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aydan sonrakı dövr.Əgər beynin sərt qişasının tamlığı pozulmamışdırsa bu dövrdə kliniki əlamətlərin kompensasiyası  başlayır.Yarada sağalma əlamətləri ilə yanaşı,beyin əlamətlərinində sakitləşməsi baş verir</a:t>
            </a:r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az-Latn-AZ" altLang="en-US" sz="2800"/>
              <a:t>  </a:t>
            </a:r>
            <a:endParaRPr lang="az-Latn-AZ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635"/>
          </a:xfrm>
        </p:spPr>
        <p:txBody>
          <a:bodyPr/>
          <a:p>
            <a:r>
              <a:rPr lang="az-Latn-AZ" altLang="en-US"/>
              <a:t>4.ağırlaşmalar dövrü-bu dövr 2-3 il müddətində davam edə bilər və beyində gecikmiş abses,çapıq toxumasının irinləməsi,diffuz ensefolit,ependimit və ya meningit inkişaf edə bilər</a:t>
            </a:r>
            <a:endParaRPr lang="az-Latn-AZ" altLang="en-US"/>
          </a:p>
          <a:p>
            <a:r>
              <a:rPr lang="az-Latn-AZ" altLang="en-US"/>
              <a:t>5.Uzunmüddətli  qalıq əlamətər dövrü-bu əlamətlər travmadan keçən xeyli vaxt sonra baş verir.Tez-tez postravmatik epilepsiya,məhdud araxnoidit,beyin kistaları,müxtəif formalı travmatik hidrosefaliya,ağrılı qişa-çapıq formalı nevrozlar meydana çıxır</a:t>
            </a:r>
            <a:endParaRPr lang="az-Latn-AZ" altLang="en-US"/>
          </a:p>
          <a:p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Ağır kəllə beyin travmalarından sonra xəstələr əlillik dərəcəsi alır</a:t>
            </a:r>
            <a:endParaRPr lang="az-Latn-AZ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schaedel-hirn-trauma-1-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8300" y="274955"/>
            <a:ext cx="11455400" cy="63950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az-Latn-AZ" altLang="en-US" sz="3200"/>
              <a:t>Beyin zədələnmələri -Klinik mənzərəsi</a:t>
            </a:r>
            <a:endParaRPr lang="az-Latn-AZ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1077595"/>
            <a:ext cx="11918950" cy="5523230"/>
          </a:xfrm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az-Latn-AZ" altLang="en-US"/>
              <a:t>Beyin silkələnməsi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Beyin əzilməsi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Beyin sıxılması</a:t>
            </a:r>
            <a:endParaRPr lang="az-Latn-AZ" altLang="en-US"/>
          </a:p>
          <a:p>
            <a:pPr marL="0" indent="0">
              <a:buFont typeface="Wingdings" panose="05000000000000000000" charset="0"/>
              <a:buNone/>
            </a:pPr>
            <a:endParaRPr lang="az-Latn-AZ" altLang="en-US"/>
          </a:p>
          <a:p>
            <a:pPr>
              <a:buFont typeface="Arial" panose="020B0604020202020204" pitchFamily="34" charset="0"/>
              <a:buChar char="•"/>
            </a:pPr>
            <a:r>
              <a:rPr lang="az-Latn-AZ" altLang="en-US"/>
              <a:t>Huşun itməsi beyin travmalarının xarakterizə edən əsas əlamətdir</a:t>
            </a:r>
            <a:endParaRPr lang="az-Latn-AZ" altLang="en-US"/>
          </a:p>
          <a:p>
            <a:pPr>
              <a:buFont typeface="Arial" panose="020B0604020202020204" pitchFamily="34" charset="0"/>
              <a:buChar char="•"/>
            </a:pPr>
            <a:r>
              <a:rPr lang="az-Latn-AZ" altLang="en-US"/>
              <a:t>Huşun uzun müddət itməsi beynin ağır travmasından xəbər verir</a:t>
            </a:r>
            <a:endParaRPr lang="az-Latn-AZ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7" name="Content Placeholder 6" descr="concussion-impact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4645" y="274320"/>
            <a:ext cx="11532870" cy="625856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10000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" y="635"/>
            <a:ext cx="12191365" cy="6857365"/>
          </a:xfrm>
        </p:spPr>
        <p:txBody>
          <a:bodyPr/>
          <a:p>
            <a:pPr marL="0" indent="0">
              <a:buFont typeface="Wingdings" panose="05000000000000000000" charset="0"/>
              <a:buNone/>
            </a:pPr>
            <a:r>
              <a:rPr lang="az-Latn-AZ" altLang="en-US" sz="2800">
                <a:sym typeface="+mn-ea"/>
              </a:rPr>
              <a:t>    Beyin silkələnməsini xarakterizə edən klinik əlamətlər</a:t>
            </a:r>
            <a:endParaRPr lang="az-Latn-AZ" altLang="en-US" sz="2800">
              <a:sym typeface="+mn-ea"/>
            </a:endParaRPr>
          </a:p>
          <a:p>
            <a:pPr marL="0" indent="0">
              <a:buFont typeface="Wingdings" panose="05000000000000000000" charset="0"/>
              <a:buNone/>
            </a:pPr>
            <a:endParaRPr lang="az-Latn-AZ" altLang="en-US" sz="28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/>
              <a:t>huşun qısa müddətdə(kütləşmədən sopora qədər) itməsi</a:t>
            </a:r>
            <a:endParaRPr lang="az-Latn-AZ" altLang="en-US" sz="28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/>
              <a:t>bilavasitə travmadan əvvəlki(retroqrad amneziya) və ya travmadan qısa bir dövr sonraki hadisələrin(anteroqrad amneziya) unudulması</a:t>
            </a:r>
            <a:endParaRPr lang="az-Latn-AZ" altLang="en-US" sz="28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/>
              <a:t>huşun bərpasından sonra baş verən tipik  şikayətlər-baş ağrıları,zəiflik,başgicəllənmə,üzün qızarması,qulaqlarda səs-küy,tərləmək ,yuxunun pozulması və digər vegetativ əlamətlər</a:t>
            </a:r>
            <a:endParaRPr lang="az-Latn-AZ" altLang="en-US" sz="28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/>
              <a:t>travmadan bilavasitə sonra baş verən qusma</a:t>
            </a:r>
            <a:endParaRPr lang="az-Latn-AZ" altLang="en-US" sz="28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/>
              <a:t>nəbzin qısa müddətdə azalması və ya sürətlənməsi</a:t>
            </a:r>
            <a:endParaRPr lang="az-Latn-AZ" altLang="en-US" sz="28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/>
              <a:t>sifətin ağarması,sonra isə hiperemiyası,arterial təzyiqin nəzərəçarpan dəyişməməsi,kəllə sümüklərinin zədələnməsinin və digər beyin qişa simptomlarının olmaması</a:t>
            </a:r>
            <a:endParaRPr lang="az-Latn-AZ" altLang="en-US" sz="2800"/>
          </a:p>
          <a:p>
            <a:pPr>
              <a:buFont typeface="Wingdings" panose="05000000000000000000" charset="0"/>
              <a:buChar char="Ø"/>
            </a:pPr>
            <a:r>
              <a:rPr lang="az-Latn-AZ" altLang="en-US" sz="2800"/>
              <a:t>likvor təzyiqinin cüzi azalması və normal olması</a:t>
            </a:r>
            <a:endParaRPr lang="az-Latn-AZ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p>
            <a:r>
              <a:rPr lang="az-Latn-AZ" altLang="en-US" b="1">
                <a:sym typeface="+mn-ea"/>
              </a:rPr>
              <a:t>                      </a:t>
            </a:r>
            <a:r>
              <a:rPr lang="az-Latn-AZ" altLang="en-US" b="1">
                <a:solidFill>
                  <a:schemeClr val="accent3">
                    <a:lumMod val="10000"/>
                  </a:schemeClr>
                </a:solidFill>
                <a:sym typeface="+mn-ea"/>
              </a:rPr>
              <a:t>Beyin silkələnməsi</a:t>
            </a:r>
            <a:endParaRPr lang="az-Latn-AZ" altLang="en-US" b="1">
              <a:solidFill>
                <a:schemeClr val="accent3">
                  <a:lumMod val="10000"/>
                </a:schemeClr>
              </a:solidFill>
              <a:sym typeface="+mn-ea"/>
            </a:endParaRPr>
          </a:p>
        </p:txBody>
      </p:sp>
      <p:pic>
        <p:nvPicPr>
          <p:cNvPr id="4" name="Content Placeholder 3" descr="800px-Concussion_mechanics.svg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1755775"/>
            <a:ext cx="5250815" cy="45262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7" name="Content Placeholder 6" descr="unnamed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87160" y="1785620"/>
            <a:ext cx="5095240" cy="44964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65" y="177800"/>
            <a:ext cx="11964670" cy="6515100"/>
          </a:xfrm>
          <a:solidFill>
            <a:schemeClr val="accent3">
              <a:lumMod val="90000"/>
            </a:schemeClr>
          </a:solidFill>
        </p:spPr>
        <p:txBody>
          <a:bodyPr/>
          <a:p>
            <a:r>
              <a:rPr lang="az-Latn-AZ" altLang="en-US"/>
              <a:t>     </a:t>
            </a: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Beyin silkələnməsində müalicə</a:t>
            </a:r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z-Latn-AZ" altLang="en-US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Ø"/>
            </a:pPr>
            <a:r>
              <a:rPr lang="az-Latn-AZ" altLang="en-US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Xəstənin ümumi vəziyyəti travmadan 1 həftə sonra normallaşmağa başlayır</a:t>
            </a:r>
            <a:endParaRPr lang="az-Latn-AZ" altLang="en-US" sz="3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Ø"/>
            </a:pPr>
            <a:r>
              <a:rPr lang="az-Latn-AZ" altLang="en-US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Xəstəyə stabillik verilməli,trankvilizatorlar,sedativ və desensibilizaedici dərman maddələri təyin olunmalıdır</a:t>
            </a:r>
            <a:endParaRPr lang="az-Latn-AZ" altLang="en-US" sz="3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Ø"/>
            </a:pPr>
            <a:r>
              <a:rPr lang="az-Latn-AZ" altLang="en-US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Xəstənin aktivəşməsi travmadan 2-3 gün keçdikdən aonra başlayır,stasionar rejimi 6-8 gün davam etdirilir</a:t>
            </a:r>
            <a:endParaRPr lang="az-Latn-AZ" altLang="en-US" sz="3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charset="0"/>
              <a:buChar char="Ø"/>
            </a:pPr>
            <a:r>
              <a:rPr lang="az-Latn-AZ" altLang="en-US" sz="36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Əmək qabiliyyəti 2-4 həftə ərzində tam bərpa olunur</a:t>
            </a:r>
            <a:endParaRPr lang="az-Latn-AZ" altLang="en-US" sz="36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100000">
              <a:srgbClr val="92D050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an-infographic-of-post-concussion-syndrome"/>
          <p:cNvPicPr preferRelativeResize="0">
            <a:picLocks noChangeAspect="1"/>
          </p:cNvPicPr>
          <p:nvPr>
            <p:ph idx="1"/>
          </p:nvPr>
        </p:nvPicPr>
        <p:blipFill>
          <a:blip r:embed="rId1"/>
          <a:srcRect l="542" t="9486"/>
          <a:stretch>
            <a:fillRect/>
          </a:stretch>
        </p:blipFill>
        <p:spPr>
          <a:xfrm>
            <a:off x="251460" y="274955"/>
            <a:ext cx="11689080" cy="63119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C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"/>
            <a:ext cx="12192000" cy="6678930"/>
          </a:xfrm>
          <a:solidFill>
            <a:schemeClr val="tx2">
              <a:lumMod val="75000"/>
            </a:schemeClr>
          </a:solidFill>
        </p:spPr>
        <p:txBody>
          <a:bodyPr/>
          <a:p>
            <a:pPr>
              <a:buFont typeface="Wingdings" panose="05000000000000000000" charset="0"/>
              <a:buChar char="Ø"/>
            </a:pPr>
            <a:r>
              <a:rPr lang="az-Latn-AZ" alt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 beynin əzilməsi</a:t>
            </a:r>
            <a:r>
              <a:rPr lang="az-Latn-AZ" altLang="en-US"/>
              <a:t>(contusio)-beyin toxumalarının morfoloji tamlığının pozulması və buna uyğun ocaqlı nevroloji simptomların baş verməsi xarakterikdir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Mütləq əlamətlərindən biri- beyin tağı və ya əsasının sınığı,lumbar punksiya zamanı serebrospinal mayedə qan qarışığının aşkar edilməsi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Yüngül dərəcli -qanaxma ,kompressiya,disklokasiya olmur,ocaqlı sinir pozuntuları 10-12 gün,huş itirilməsi 2-3 saatdan çox olmur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r>
              <a:rPr lang="az-Latn-AZ" altLang="en-US"/>
              <a:t>Orta ağırlıqlı beyin əzilməsində-hemiparez,hemiplegiya ilə yanaşı afaziya,hipoesteziya,üçlü ,gözün hərəki,eşitmə,üz sinirlərinin əlamətləri olur,huş 1 sutkaya qədər itə bilər,korneal reflekslər pozulur,nistaqm baş verə bilir,ocaqlı pozğunluqlar 3 həftəyə kimi davam edir</a:t>
            </a:r>
            <a:endParaRPr lang="az-Latn-AZ" altLang="en-US"/>
          </a:p>
          <a:p>
            <a:pPr>
              <a:buFont typeface="Wingdings" panose="05000000000000000000" charset="0"/>
              <a:buChar char="Ø"/>
            </a:pPr>
            <a:endParaRPr lang="az-Latn-AZ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5803</Words>
  <Application>WPS Presentation</Application>
  <PresentationFormat>Widescreen</PresentationFormat>
  <Paragraphs>100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22</vt:i4>
      </vt:variant>
    </vt:vector>
  </HeadingPairs>
  <TitlesOfParts>
    <vt:vector size="37" baseType="lpstr">
      <vt:lpstr>Arial</vt:lpstr>
      <vt:lpstr>SimSun</vt:lpstr>
      <vt:lpstr>Wingdings</vt:lpstr>
      <vt:lpstr>Wingdings</vt:lpstr>
      <vt:lpstr>Microsoft YaHei</vt:lpstr>
      <vt:lpstr>Arial Unicode MS</vt:lpstr>
      <vt:lpstr>Calibri</vt:lpstr>
      <vt:lpstr>Blue Waves</vt:lpstr>
      <vt:lpstr>Art_mountaineering</vt:lpstr>
      <vt:lpstr>2_Art_mountaineering</vt:lpstr>
      <vt:lpstr>3_Art_mountaineering</vt:lpstr>
      <vt:lpstr>5_Art_mountaineering</vt:lpstr>
      <vt:lpstr>6_Art_mountaineering</vt:lpstr>
      <vt:lpstr>4_Art_mountaineering</vt:lpstr>
      <vt:lpstr>7_Art_mountaineering</vt:lpstr>
      <vt:lpstr>PowerPoint 演示文稿</vt:lpstr>
      <vt:lpstr>PowerPoint 演示文稿</vt:lpstr>
      <vt:lpstr>Beyin zədələnmələri -Klinik mənzərəsi</vt:lpstr>
      <vt:lpstr>PowerPoint 演示文稿</vt:lpstr>
      <vt:lpstr>PowerPoint 演示文稿</vt:lpstr>
      <vt:lpstr>                      Beyin silkələnməsi</vt:lpstr>
      <vt:lpstr>PowerPoint 演示文稿</vt:lpstr>
      <vt:lpstr>PowerPoint 演示文稿</vt:lpstr>
      <vt:lpstr>PowerPoint 演示文稿</vt:lpstr>
      <vt:lpstr>KT-müayinəsi 75 yaşlı qadında sag gicgah pay, kontuziya,subaraxnoidal qansızma</vt:lpstr>
      <vt:lpstr>Kompüter tomoqrafiyası müayinəsi: beyin kontuziyası, beyindaxili qansızma, subdural hematoma, və kəllə sümüyünün sınığı</vt:lpstr>
      <vt:lpstr>PowerPoint 演示文稿</vt:lpstr>
      <vt:lpstr>                       Cerebral contusion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               Beynin sıxılması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HELLO</cp:lastModifiedBy>
  <cp:revision>4</cp:revision>
  <dcterms:created xsi:type="dcterms:W3CDTF">2021-04-28T21:23:00Z</dcterms:created>
  <dcterms:modified xsi:type="dcterms:W3CDTF">2023-08-19T22:09:31Z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1033-11.2.0.11537</vt:lpwstr>
  </property>
  <property fmtid="{D5CDD505-2E9C-101B-9397-08002B2CF9AE}" pid="3" name="ICV">
    <vt:lpwstr>4AB7D323858546B091F8EFF10829492B</vt:lpwstr>
  </property>
</Properties>
</file>