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0" r:id="rId4"/>
    <p:sldId id="270" r:id="rId5"/>
    <p:sldId id="269" r:id="rId6"/>
    <p:sldId id="274" r:id="rId7"/>
    <p:sldId id="289" r:id="rId8"/>
    <p:sldId id="273" r:id="rId9"/>
    <p:sldId id="276" r:id="rId10"/>
    <p:sldId id="277" r:id="rId11"/>
    <p:sldId id="275" r:id="rId12"/>
    <p:sldId id="263" r:id="rId13"/>
    <p:sldId id="264" r:id="rId14"/>
    <p:sldId id="279" r:id="rId15"/>
    <p:sldId id="290" r:id="rId16"/>
    <p:sldId id="311" r:id="rId17"/>
    <p:sldId id="312" r:id="rId18"/>
    <p:sldId id="265" r:id="rId19"/>
    <p:sldId id="284" r:id="rId20"/>
    <p:sldId id="288" r:id="rId21"/>
    <p:sldId id="285" r:id="rId22"/>
    <p:sldId id="287" r:id="rId23"/>
    <p:sldId id="266" r:id="rId24"/>
    <p:sldId id="278" r:id="rId25"/>
    <p:sldId id="268" r:id="rId26"/>
    <p:sldId id="280"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p:sp>
        <p:nvSpPr>
          <p:cNvPr id="3" name="Content Placeholder 2"/>
          <p:cNvSpPr>
            <a:spLocks noGrp="1"/>
          </p:cNvSpPr>
          <p:nvPr>
            <p:ph idx="1"/>
          </p:nvPr>
        </p:nvSpPr>
        <p:spPr>
          <a:xfrm>
            <a:off x="447675" y="259715"/>
            <a:ext cx="10906125" cy="5917565"/>
          </a:xfrm>
          <a:solidFill>
            <a:srgbClr val="00B050"/>
          </a:solidFill>
          <a:ln>
            <a:solidFill>
              <a:schemeClr val="accent4">
                <a:lumMod val="75000"/>
              </a:schemeClr>
            </a:solidFill>
          </a:ln>
        </p:spPr>
        <p:txBody>
          <a:bodyPr/>
          <a:p>
            <a:endParaRPr lang="en-US" sz="3200"/>
          </a:p>
          <a:p>
            <a:r>
              <a:rPr lang="en-US" sz="3200" b="1"/>
              <a:t>Qəbizlik/Konstipasyon </a:t>
            </a:r>
            <a:r>
              <a:rPr lang="en-US" sz="3200"/>
              <a:t> – ümumi simptomokompleks olub, fizioloji normadan fərqli olaraq defekasiya aktları arasında olan intervalların uzanması ilə izah edilir (interval 32-48 saat nəzərdə tutulur). </a:t>
            </a:r>
            <a:endParaRPr lang="en-US"/>
          </a:p>
          <a:p>
            <a:r>
              <a:rPr lang="en-US" sz="3200"/>
              <a:t>Qəbizlik dedikdə, intervaldan başqa defekasiya möhtəviyyatının bərk və qatı</a:t>
            </a:r>
            <a:r>
              <a:rPr lang="az-Latn-AZ" altLang="en-US" sz="3200"/>
              <a:t> </a:t>
            </a:r>
            <a:r>
              <a:rPr lang="en-US" sz="3200"/>
              <a:t>olması da nəzərə alınır.</a:t>
            </a:r>
            <a:endParaRPr lang="en-US" sz="3200"/>
          </a:p>
          <a:p>
            <a:r>
              <a:rPr lang="az-Latn-AZ" altLang="en-US" sz="3200"/>
              <a:t>Qəbiz olan uşaqlarən 40 % -də ailələrində qəbizlik müşahidə edilmişdir.Amma bununla bağlı gen müəyyən olunmamışdır.Tək yumurta əkizlərində cüt yumurta əkizlərinə nisbətən 6 dəfə çox müşahidə edildiyindən genetika düşünülə bilir.</a:t>
            </a:r>
            <a:endParaRPr lang="az-Latn-AZ" altLang="en-US" sz="3200"/>
          </a:p>
          <a:p>
            <a:pPr marL="0" indent="0">
              <a:buNone/>
            </a:pPr>
            <a:endParaRPr lang="az-Latn-AZ"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99060"/>
            <a:ext cx="12192000" cy="6898005"/>
          </a:xfrm>
          <a:solidFill>
            <a:schemeClr val="bg1">
              <a:lumMod val="85000"/>
            </a:schemeClr>
          </a:solidFill>
        </p:spPr>
        <p:txBody>
          <a:bodyPr/>
          <a:p>
            <a:pPr marL="0" indent="0">
              <a:buNone/>
            </a:pPr>
            <a:r>
              <a:rPr lang="az-Latn-AZ" altLang="en-US" sz="2800"/>
              <a:t>   </a:t>
            </a:r>
            <a:r>
              <a:rPr lang="az-Latn-AZ" altLang="en-US" sz="2800" b="1"/>
              <a:t> </a:t>
            </a:r>
            <a:r>
              <a:rPr lang="en-US" sz="4000" b="1"/>
              <a:t>Patogenez</a:t>
            </a:r>
            <a:endParaRPr lang="en-US" sz="2800" b="1"/>
          </a:p>
          <a:p>
            <a:pPr marL="0" indent="0">
              <a:buNone/>
            </a:pPr>
            <a:endParaRPr lang="en-US" sz="2000"/>
          </a:p>
          <a:p>
            <a:pPr>
              <a:buFont typeface="Wingdings" panose="05000000000000000000" charset="0"/>
              <a:buChar char="Ø"/>
            </a:pPr>
            <a:r>
              <a:rPr lang="en-US" sz="2800"/>
              <a:t>Patogenetik olaraq qəbizlik zamanı bağırsaq şirələrinin sekresiyası azalır, həzm posesi pozulur, orqanizmdə suyun miqdarı azalır, qan qatılaşır, hipoxloremiya, azotemiya, alkaloz, böyrəklərin fəaliyyətinin pozulması, ümumi intoksikasiya </a:t>
            </a:r>
            <a:r>
              <a:rPr lang="az-Latn-AZ" altLang="en-US" sz="2800"/>
              <a:t>ə</a:t>
            </a:r>
            <a:r>
              <a:rPr lang="en-US" sz="2800"/>
              <a:t>lamətləri, MSS-nin zədələnməsi qeyd edilir.</a:t>
            </a:r>
            <a:endParaRPr lang="en-US" sz="2800"/>
          </a:p>
          <a:p>
            <a:pPr marL="0" indent="0">
              <a:buFont typeface="Wingdings" panose="05000000000000000000" charset="0"/>
              <a:buNone/>
            </a:pPr>
            <a:endParaRPr lang="en-US" sz="2000"/>
          </a:p>
          <a:p>
            <a:pPr>
              <a:buFont typeface="Wingdings" panose="05000000000000000000" charset="0"/>
              <a:buChar char="Ø"/>
            </a:pPr>
            <a:r>
              <a:rPr lang="en-US" sz="2800"/>
              <a:t>Yoğun bağırsaqda yaranmış durğunluq (staz) mayenin çox hissəsinin sorulmasına səbəb olaraq, düz bağırsaqda normal defekasiya aktının reflektor baş verməsini pozur. Düz bağırsağın dolu olması oradakı baroreseptorların qıçıqlanmasının əsas təşəbbüskarı kimi xarakterizə olunur.Məhz bu proseslər qəbizliyin etiopatogenezində duzbağırsağın əzələ sistemində inkişaf edən patologiya ilə yanaşı, afferent və efferent sinir liflərinin zədələnməsinin də böyük rolu olduğunu göstərir.</a:t>
            </a:r>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6680" y="130175"/>
            <a:ext cx="11965305" cy="6727825"/>
          </a:xfrm>
          <a:solidFill>
            <a:schemeClr val="accent3">
              <a:lumMod val="75000"/>
            </a:schemeClr>
          </a:solidFill>
        </p:spPr>
        <p:txBody>
          <a:bodyPr/>
          <a:p>
            <a:pPr marL="0" indent="0">
              <a:buNone/>
            </a:pPr>
            <a:r>
              <a:rPr lang="az-Latn-AZ" altLang="en-US" b="1"/>
              <a:t> </a:t>
            </a:r>
            <a:r>
              <a:rPr lang="en-US" b="1"/>
              <a:t>Klinika</a:t>
            </a:r>
            <a:endParaRPr lang="en-US" b="1"/>
          </a:p>
          <a:p>
            <a:pPr marL="0" indent="0">
              <a:buNone/>
            </a:pPr>
            <a:r>
              <a:rPr lang="en-US" sz="2000"/>
              <a:t>• </a:t>
            </a:r>
            <a:r>
              <a:rPr lang="en-US" sz="2400"/>
              <a:t>Defekasiya aktının günlərlə (3-7 gün)müşahidə</a:t>
            </a:r>
            <a:r>
              <a:rPr lang="az-Latn-AZ" altLang="en-US" sz="2400"/>
              <a:t> </a:t>
            </a:r>
            <a:r>
              <a:rPr lang="en-US" sz="2400"/>
              <a:t>edilməməsi</a:t>
            </a:r>
            <a:endParaRPr lang="en-US" sz="2400"/>
          </a:p>
          <a:p>
            <a:pPr marL="0" indent="0">
              <a:buNone/>
            </a:pPr>
            <a:r>
              <a:rPr lang="en-US" sz="2400"/>
              <a:t>• Qarında ağrıların olması</a:t>
            </a:r>
            <a:endParaRPr lang="en-US" sz="2400"/>
          </a:p>
          <a:p>
            <a:pPr marL="0" indent="0">
              <a:buNone/>
            </a:pPr>
            <a:r>
              <a:rPr lang="en-US" sz="2400"/>
              <a:t>• Meteorizm</a:t>
            </a:r>
            <a:endParaRPr lang="en-US" sz="2400"/>
          </a:p>
          <a:p>
            <a:pPr marL="0" indent="0">
              <a:buNone/>
            </a:pPr>
            <a:r>
              <a:rPr lang="en-US" sz="2400"/>
              <a:t>• Tez yorulma</a:t>
            </a:r>
            <a:endParaRPr lang="en-US" sz="2400"/>
          </a:p>
          <a:p>
            <a:pPr marL="0" indent="0">
              <a:buNone/>
            </a:pPr>
            <a:r>
              <a:rPr lang="en-US" sz="2400"/>
              <a:t>• Ümumi zəiflik</a:t>
            </a:r>
            <a:endParaRPr lang="en-US" sz="2400"/>
          </a:p>
          <a:p>
            <a:pPr marL="0" indent="0">
              <a:buNone/>
            </a:pPr>
            <a:r>
              <a:rPr lang="en-US" sz="2400"/>
              <a:t>• Baş ağrıları</a:t>
            </a:r>
            <a:endParaRPr lang="en-US" sz="2400"/>
          </a:p>
          <a:p>
            <a:pPr marL="0" indent="0">
              <a:buNone/>
            </a:pPr>
            <a:r>
              <a:rPr lang="en-US" sz="2400"/>
              <a:t>• İştaha</a:t>
            </a:r>
            <a:r>
              <a:rPr lang="az-Latn-AZ" altLang="en-US" sz="2400"/>
              <a:t>sızlıq</a:t>
            </a:r>
            <a:endParaRPr lang="az-Latn-AZ" altLang="en-US" sz="2400"/>
          </a:p>
          <a:p>
            <a:pPr marL="0" indent="0">
              <a:buNone/>
            </a:pPr>
            <a:r>
              <a:rPr lang="en-US" sz="2400"/>
              <a:t>• Dərinin avazıması</a:t>
            </a:r>
            <a:endParaRPr lang="en-US" sz="2400"/>
          </a:p>
          <a:p>
            <a:pPr marL="0" indent="0">
              <a:buNone/>
            </a:pPr>
            <a:r>
              <a:rPr lang="en-US" sz="2400"/>
              <a:t>• Qusma</a:t>
            </a:r>
            <a:endParaRPr lang="en-US" sz="2400"/>
          </a:p>
          <a:p>
            <a:pPr marL="0" indent="0">
              <a:buNone/>
            </a:pPr>
            <a:r>
              <a:rPr lang="en-US" sz="2400"/>
              <a:t>• Südəmər uşaqlarda requrgitasiya(qidanın geri qayıtması)</a:t>
            </a:r>
            <a:endParaRPr lang="en-US" sz="2400"/>
          </a:p>
          <a:p>
            <a:pPr marL="0" indent="0">
              <a:buNone/>
            </a:pPr>
            <a:r>
              <a:rPr lang="en-US" sz="2400"/>
              <a:t>• Flatulensiya – çoxlu miqdarda qazların yaranması və</a:t>
            </a:r>
            <a:r>
              <a:rPr lang="az-Latn-AZ" altLang="en-US" sz="2400"/>
              <a:t> </a:t>
            </a:r>
            <a:r>
              <a:rPr lang="en-US" sz="2400"/>
              <a:t>xarıc olması deməkdir.</a:t>
            </a:r>
            <a:endParaRPr lang="en-US" sz="2400"/>
          </a:p>
          <a:p>
            <a:pPr marL="0" indent="0">
              <a:buNone/>
            </a:pPr>
            <a:r>
              <a:rPr lang="en-US" sz="2400"/>
              <a:t>• Oyanıqlığın artması</a:t>
            </a:r>
            <a:endParaRPr lang="en-US" sz="2400"/>
          </a:p>
          <a:p>
            <a:pPr marL="0" indent="0">
              <a:buNone/>
            </a:pPr>
            <a:r>
              <a:rPr lang="en-US" sz="2400"/>
              <a:t>• Dövri şəkildə pamperslərdə nəcis izlərinin olması enkoprez)</a:t>
            </a:r>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6000">
              <a:schemeClr val="folHlink"/>
            </a:gs>
            <a:gs pos="100000">
              <a:schemeClr val="bg1"/>
            </a:gs>
          </a:gsLst>
          <a:lin ang="5400000" scaled="1"/>
          <a:tileRect/>
        </a:gradFill>
        <a:effectLst/>
      </p:bgPr>
    </p:bg>
    <p:spTree>
      <p:nvGrpSpPr>
        <p:cNvPr id="1" name=""/>
        <p:cNvGrpSpPr/>
        <p:nvPr/>
      </p:nvGrpSpPr>
      <p:grpSpPr/>
      <p:sp>
        <p:nvSpPr>
          <p:cNvPr id="3" name="Content Placeholder 2"/>
          <p:cNvSpPr>
            <a:spLocks noGrp="1"/>
          </p:cNvSpPr>
          <p:nvPr>
            <p:ph idx="1"/>
          </p:nvPr>
        </p:nvSpPr>
        <p:spPr>
          <a:xfrm>
            <a:off x="379095" y="797560"/>
            <a:ext cx="11203305" cy="5328920"/>
          </a:xfrm>
        </p:spPr>
        <p:txBody>
          <a:bodyPr/>
          <a:p>
            <a:pPr>
              <a:buFont typeface="Wingdings" panose="05000000000000000000" charset="0"/>
              <a:buChar char="Ø"/>
            </a:pPr>
            <a:r>
              <a:rPr lang="az-Latn-AZ" altLang="en-US"/>
              <a:t>Xroniki qəbizlikdə  bağırsaqlar zamanla genişləndiyinə görə defekasiya isteksizliyi yaranır uşaqda.</a:t>
            </a:r>
            <a:endParaRPr lang="az-Latn-AZ" altLang="en-US"/>
          </a:p>
          <a:p>
            <a:pPr>
              <a:buFont typeface="Wingdings" panose="05000000000000000000" charset="0"/>
              <a:buChar char="Ø"/>
            </a:pPr>
            <a:r>
              <a:rPr lang="az-Latn-AZ" altLang="en-US"/>
              <a:t>Bu uşaqlarda enuriz də baş verir</a:t>
            </a:r>
            <a:endParaRPr lang="az-Latn-AZ" altLang="en-US"/>
          </a:p>
          <a:p>
            <a:pPr>
              <a:buFont typeface="Wingdings" panose="05000000000000000000" charset="0"/>
              <a:buChar char="Ø"/>
            </a:pPr>
            <a:r>
              <a:rPr lang="az-Latn-AZ" altLang="en-US"/>
              <a:t>Anal bölgədəki selikli qişada zədəlnmələr nəticəsində az miqdarda qan izləridə nəcisdə görülə bilir</a:t>
            </a:r>
            <a:endParaRPr lang="az-Latn-AZ" altLang="en-US"/>
          </a:p>
          <a:p>
            <a:pPr>
              <a:buFont typeface="Wingdings" panose="05000000000000000000" charset="0"/>
              <a:buChar char="Ø"/>
            </a:pPr>
            <a:r>
              <a:rPr lang="az-Latn-AZ" altLang="en-US"/>
              <a:t>İnkişafdan qalma </a:t>
            </a:r>
            <a:endParaRPr lang="az-Latn-AZ" altLang="en-US"/>
          </a:p>
          <a:p>
            <a:pPr>
              <a:buFont typeface="Wingdings" panose="05000000000000000000" charset="0"/>
              <a:buChar char="Ø"/>
            </a:pPr>
            <a:r>
              <a:rPr lang="az-Latn-AZ" altLang="en-US"/>
              <a:t>Arıqlama</a:t>
            </a:r>
            <a:endParaRPr lang="az-Latn-AZ" altLang="en-US"/>
          </a:p>
          <a:p>
            <a:pPr>
              <a:buFont typeface="Wingdings" panose="05000000000000000000" charset="0"/>
              <a:buChar char="Ø"/>
            </a:pPr>
            <a:endParaRPr lang="az-Latn-AZ"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635" y="41910"/>
            <a:ext cx="12192635" cy="6902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554355" y="390525"/>
            <a:ext cx="10444480" cy="62744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513080" y="358140"/>
            <a:ext cx="11131550" cy="62560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90805"/>
            <a:ext cx="12099290" cy="6607175"/>
          </a:xfrm>
          <a:solidFill>
            <a:schemeClr val="bg2">
              <a:lumMod val="50000"/>
            </a:schemeClr>
          </a:solidFill>
        </p:spPr>
        <p:txBody>
          <a:bodyPr/>
          <a:p>
            <a:pPr marL="0" indent="0">
              <a:buNone/>
            </a:pPr>
            <a:r>
              <a:rPr lang="en-US" sz="2800" b="1"/>
              <a:t>Diaqnoz</a:t>
            </a:r>
            <a:endParaRPr lang="en-US" sz="2800" b="1"/>
          </a:p>
          <a:p>
            <a:pPr marL="0" indent="0">
              <a:buNone/>
            </a:pPr>
            <a:r>
              <a:rPr lang="en-US" sz="2400"/>
              <a:t>• Anamnez</a:t>
            </a:r>
            <a:endParaRPr lang="en-US" sz="2400"/>
          </a:p>
          <a:p>
            <a:pPr marL="0" indent="0">
              <a:buNone/>
            </a:pPr>
            <a:r>
              <a:rPr lang="en-US" sz="2400"/>
              <a:t>• Kaproqramma</a:t>
            </a:r>
            <a:endParaRPr lang="en-US" sz="2400"/>
          </a:p>
          <a:p>
            <a:pPr marL="0" indent="0">
              <a:buNone/>
            </a:pPr>
            <a:r>
              <a:rPr lang="en-US" sz="2400"/>
              <a:t>• Rektoromanoskopiya</a:t>
            </a:r>
            <a:endParaRPr lang="en-US" sz="2400"/>
          </a:p>
          <a:p>
            <a:pPr marL="0" indent="0">
              <a:buNone/>
            </a:pPr>
            <a:r>
              <a:rPr lang="en-US" sz="2400"/>
              <a:t>• Sintikolodefekoqrafiya (radioizatop müayinə)</a:t>
            </a:r>
            <a:endParaRPr lang="en-US" sz="2400"/>
          </a:p>
          <a:p>
            <a:pPr marL="0" indent="0">
              <a:buNone/>
            </a:pPr>
            <a:r>
              <a:rPr lang="en-US" sz="2400"/>
              <a:t>• Rentgen müay</a:t>
            </a:r>
            <a:r>
              <a:rPr lang="az-Latn-AZ" altLang="en-US" sz="2400"/>
              <a:t>i</a:t>
            </a:r>
            <a:r>
              <a:rPr lang="en-US" sz="2400"/>
              <a:t>nəsi</a:t>
            </a:r>
            <a:r>
              <a:rPr lang="az-Latn-AZ" altLang="en-US" sz="2400"/>
              <a:t>,MRT</a:t>
            </a:r>
            <a:endParaRPr lang="en-US" sz="2400"/>
          </a:p>
          <a:p>
            <a:pPr marL="0" indent="0">
              <a:buNone/>
            </a:pPr>
            <a:r>
              <a:rPr lang="az-Latn-AZ" altLang="en-US" sz="2400"/>
              <a:t>  Düz bağırsaq təzyiqinin ölçülməsi </a:t>
            </a:r>
            <a:endParaRPr lang="en-US" sz="2400"/>
          </a:p>
          <a:p>
            <a:pPr marL="0" indent="0">
              <a:buNone/>
            </a:pPr>
            <a:r>
              <a:rPr lang="en-US" sz="2400"/>
              <a:t>• Yoğun bağırsağın endoskopik müayinəsi</a:t>
            </a:r>
            <a:endParaRPr lang="en-US" sz="2400"/>
          </a:p>
          <a:p>
            <a:pPr marL="0" indent="0">
              <a:buNone/>
            </a:pPr>
            <a:r>
              <a:rPr lang="en-US" sz="2400"/>
              <a:t>• USM</a:t>
            </a:r>
            <a:endParaRPr lang="en-US" sz="2400"/>
          </a:p>
          <a:p>
            <a:pPr marL="0" indent="0">
              <a:buNone/>
            </a:pPr>
            <a:r>
              <a:rPr lang="en-US" sz="2400"/>
              <a:t>• Diaqnostik olaraq düz bağırsaqların müayinəsi zamanı </a:t>
            </a:r>
            <a:endParaRPr lang="en-US" sz="2400"/>
          </a:p>
          <a:p>
            <a:pPr marL="0" indent="0">
              <a:buNone/>
            </a:pPr>
            <a:r>
              <a:rPr lang="az-Latn-AZ" altLang="en-US" sz="2400"/>
              <a:t> </a:t>
            </a:r>
            <a:r>
              <a:rPr lang="en-US" sz="2400"/>
              <a:t>onun ampula hissəsinin böyüməsi, bağırsaqların miopatiyası qeyd olunur.</a:t>
            </a:r>
            <a:r>
              <a:rPr lang="az-Latn-AZ" altLang="en-US" sz="2400">
                <a:sym typeface="+mn-ea"/>
              </a:rPr>
              <a:t>Düz bağırsaq  təzyiqinin ölçülməsi çbiopsiya</a:t>
            </a:r>
            <a:endParaRPr lang="en-US" sz="2400"/>
          </a:p>
          <a:p>
            <a:pPr marL="0" indent="0">
              <a:buNone/>
            </a:pPr>
            <a:r>
              <a:rPr lang="en-US" sz="2400"/>
              <a:t>• İrriqoskopiya (barium ilə) vasitəsi ilə mexaniki bağırsaq </a:t>
            </a:r>
            <a:endParaRPr lang="en-US" sz="2400"/>
          </a:p>
          <a:p>
            <a:pPr marL="0" indent="0">
              <a:buNone/>
            </a:pPr>
            <a:r>
              <a:rPr lang="en-US" sz="2400"/>
              <a:t>keçməməzliyini bu xəstəliklə diferensasiya etmək üçün aparılır.</a:t>
            </a:r>
            <a:endParaRPr 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p:sp>
        <p:nvSpPr>
          <p:cNvPr id="2" name="Title 1"/>
          <p:cNvSpPr>
            <a:spLocks noGrp="1"/>
          </p:cNvSpPr>
          <p:nvPr>
            <p:ph type="title"/>
          </p:nvPr>
        </p:nvSpPr>
        <p:spPr>
          <a:xfrm>
            <a:off x="241935" y="152083"/>
            <a:ext cx="10972800" cy="1143000"/>
          </a:xfrm>
        </p:spPr>
        <p:txBody>
          <a:bodyPr/>
          <a:p>
            <a:r>
              <a:rPr lang="az-Latn-AZ" altLang="en-US"/>
              <a:t>Differensial diaqnoz</a:t>
            </a:r>
            <a:endParaRPr lang="az-Latn-AZ" altLang="en-US"/>
          </a:p>
        </p:txBody>
      </p:sp>
      <p:sp>
        <p:nvSpPr>
          <p:cNvPr id="3" name="Content Placeholder 2"/>
          <p:cNvSpPr>
            <a:spLocks noGrp="1"/>
          </p:cNvSpPr>
          <p:nvPr>
            <p:ph idx="1"/>
          </p:nvPr>
        </p:nvSpPr>
        <p:spPr>
          <a:xfrm>
            <a:off x="241935" y="1409700"/>
            <a:ext cx="11340465" cy="4716780"/>
          </a:xfrm>
        </p:spPr>
        <p:txBody>
          <a:bodyPr/>
          <a:p>
            <a:r>
              <a:rPr lang="en-US"/>
              <a:t>Hirşprung xəstəliyinin yaranması:</a:t>
            </a:r>
            <a:endParaRPr lang="en-US"/>
          </a:p>
          <a:p>
            <a:r>
              <a:rPr lang="en-US"/>
              <a:t>Hirşprung xəstəliyi yoğun bağırsaqda sinir qanqlionlarinin (aqanqliozis) olmamasıdır. Sinir qanqlionlarının olmamasına səbəb, bətindaxili inkisaf dövründə, sinir hüceyrələrinin miqrasiyasının pozulmasıdır. Sinirsiz zona bağırsağın distal hissələrində daha çox rast gəlinir, proksimal hissədə isə müxtəlif məsafələrdə yerləşə bilər.</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Content Placeholder 101"/>
          <p:cNvPicPr/>
          <p:nvPr>
            <p:ph idx="1"/>
          </p:nvPr>
        </p:nvPicPr>
        <p:blipFill>
          <a:blip r:embed="rId1"/>
          <a:stretch>
            <a:fillRect/>
          </a:stretch>
        </p:blipFill>
        <p:spPr>
          <a:xfrm>
            <a:off x="174625" y="103505"/>
            <a:ext cx="11692890" cy="675449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6680" y="0"/>
            <a:ext cx="11938635" cy="6684645"/>
          </a:xfrm>
          <a:solidFill>
            <a:schemeClr val="bg1">
              <a:lumMod val="75000"/>
            </a:schemeClr>
          </a:solidFill>
        </p:spPr>
        <p:txBody>
          <a:bodyPr/>
          <a:p>
            <a:r>
              <a:rPr lang="en-US" b="1"/>
              <a:t>Hirşprung xəstəliyinin əlamətləri:</a:t>
            </a:r>
            <a:endParaRPr lang="en-US" b="1"/>
          </a:p>
          <a:p>
            <a:r>
              <a:rPr lang="en-US"/>
              <a:t>Sinirsiz zonanın olmaması nəticəsində bağırsağın həmin hissəsində daralma yaran</a:t>
            </a:r>
            <a:r>
              <a:rPr lang="az-Latn-AZ" altLang="en-US"/>
              <a:t>ı</a:t>
            </a:r>
            <a:r>
              <a:rPr lang="en-US"/>
              <a:t>r və uşağın bayıra çıxa bilməməsi nəcis kütlələrinin bağırsaqda yığılıb qalması, bağırsağın hissəvi genişlənməsini yaradır. Gec nəcisə çıxma, Kardinal simptomu-90%, yenidoğulmuşlarda birinci gündən nəcisin olmaması hişprung xəstəliyinin əlamətlərini göstərir. Bundan basqa qarında köpün olması, qəbizlik, doğulduğu ilk gündən qusmanın olması kimi simptomlar ilə də özunu biruzə verir. Bəzi hallarda Hişprung xəstəliyi duru nəcisin olması ilə də müşahidə olunur, buna səbəb yanaşı gedən Enterokolitin olmasıdır.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p:sp>
        <p:nvSpPr>
          <p:cNvPr id="3" name="Content Placeholder 2"/>
          <p:cNvSpPr>
            <a:spLocks noGrp="1"/>
          </p:cNvSpPr>
          <p:nvPr>
            <p:ph idx="1"/>
          </p:nvPr>
        </p:nvSpPr>
        <p:spPr>
          <a:xfrm>
            <a:off x="525145" y="465455"/>
            <a:ext cx="11304905" cy="5698490"/>
          </a:xfrm>
          <a:solidFill>
            <a:schemeClr val="accent4">
              <a:lumMod val="60000"/>
              <a:lumOff val="40000"/>
            </a:schemeClr>
          </a:solidFill>
          <a:ln>
            <a:solidFill>
              <a:srgbClr val="0070C0"/>
            </a:solidFill>
          </a:ln>
        </p:spPr>
        <p:txBody>
          <a:bodyPr/>
          <a:p>
            <a:r>
              <a:rPr lang="az-Latn-AZ" altLang="en-US" b="1">
                <a:sym typeface="+mn-ea"/>
              </a:rPr>
              <a:t>                                           </a:t>
            </a:r>
            <a:r>
              <a:rPr lang="az-Latn-AZ" altLang="en-US" sz="3600" b="1">
                <a:sym typeface="+mn-ea"/>
              </a:rPr>
              <a:t> </a:t>
            </a:r>
            <a:r>
              <a:rPr lang="en-US" sz="3600" b="1">
                <a:sym typeface="+mn-ea"/>
              </a:rPr>
              <a:t>Qəbizlik</a:t>
            </a:r>
            <a:endParaRPr lang="en-US" sz="3600"/>
          </a:p>
        </p:txBody>
      </p:sp>
      <p:cxnSp>
        <p:nvCxnSpPr>
          <p:cNvPr id="4" name="Straight Arrow Connector 3"/>
          <p:cNvCxnSpPr/>
          <p:nvPr/>
        </p:nvCxnSpPr>
        <p:spPr>
          <a:xfrm flipH="1">
            <a:off x="1999615" y="1054100"/>
            <a:ext cx="2980055" cy="1591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993005" y="1040130"/>
            <a:ext cx="4204970" cy="2014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 Box 5"/>
          <p:cNvSpPr txBox="1"/>
          <p:nvPr/>
        </p:nvSpPr>
        <p:spPr>
          <a:xfrm>
            <a:off x="838200" y="2728595"/>
            <a:ext cx="4260850" cy="2306955"/>
          </a:xfrm>
          <a:prstGeom prst="rect">
            <a:avLst/>
          </a:prstGeom>
          <a:noFill/>
        </p:spPr>
        <p:txBody>
          <a:bodyPr wrap="square" rtlCol="0">
            <a:spAutoFit/>
          </a:bodyPr>
          <a:p>
            <a:r>
              <a:rPr lang="az-Latn-AZ" altLang="en-US" sz="2400" b="1"/>
              <a:t>Funksional</a:t>
            </a:r>
            <a:endParaRPr lang="az-Latn-AZ" altLang="en-US" sz="2400" b="1"/>
          </a:p>
          <a:p>
            <a:endParaRPr lang="az-Latn-AZ" altLang="en-US" sz="2000" b="1"/>
          </a:p>
          <a:p>
            <a:r>
              <a:rPr lang="az-Latn-AZ" altLang="en-US" sz="2000" b="1"/>
              <a:t>Uşaq yaşlarındakı qəbizliyin 95% i funksional olur</a:t>
            </a:r>
            <a:endParaRPr lang="az-Latn-AZ" altLang="en-US" sz="2000" b="1"/>
          </a:p>
          <a:p>
            <a:endParaRPr lang="az-Latn-AZ" altLang="en-US" sz="2000" b="1"/>
          </a:p>
          <a:p>
            <a:endParaRPr lang="az-Latn-AZ" altLang="en-US" sz="2000" b="1"/>
          </a:p>
          <a:p>
            <a:endParaRPr lang="az-Latn-AZ" altLang="en-US" sz="2000" b="1"/>
          </a:p>
        </p:txBody>
      </p:sp>
      <p:sp>
        <p:nvSpPr>
          <p:cNvPr id="7" name="Text Box 6"/>
          <p:cNvSpPr txBox="1"/>
          <p:nvPr/>
        </p:nvSpPr>
        <p:spPr>
          <a:xfrm>
            <a:off x="8422005" y="3005455"/>
            <a:ext cx="3494405" cy="1383665"/>
          </a:xfrm>
          <a:prstGeom prst="rect">
            <a:avLst/>
          </a:prstGeom>
          <a:noFill/>
        </p:spPr>
        <p:txBody>
          <a:bodyPr wrap="square" rtlCol="0">
            <a:spAutoFit/>
          </a:bodyPr>
          <a:p>
            <a:r>
              <a:rPr lang="az-Latn-AZ" altLang="en-US" sz="2800" b="1"/>
              <a:t>Orqanik</a:t>
            </a:r>
            <a:endParaRPr lang="az-Latn-AZ" altLang="en-US" sz="2800"/>
          </a:p>
          <a:p>
            <a:r>
              <a:rPr lang="az-Latn-AZ" altLang="en-US" sz="2800"/>
              <a:t>Xəstəliklə bağlı olaraq</a:t>
            </a:r>
            <a:endParaRPr lang="az-Latn-AZ" altLang="en-US" sz="2800"/>
          </a:p>
          <a:p>
            <a:r>
              <a:rPr lang="az-Latn-AZ" altLang="en-US" sz="2800"/>
              <a:t>5% </a:t>
            </a:r>
            <a:endParaRPr lang="az-Latn-AZ"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83210" y="171450"/>
            <a:ext cx="11665585" cy="6594475"/>
          </a:xfrm>
          <a:solidFill>
            <a:schemeClr val="bg1">
              <a:lumMod val="95000"/>
            </a:schemeClr>
          </a:solidFill>
        </p:spPr>
        <p:txBody>
          <a:bodyPr/>
          <a:p>
            <a:pPr marL="0" indent="0">
              <a:buNone/>
            </a:pPr>
            <a:r>
              <a:rPr lang="en-US" b="1"/>
              <a:t>Hirşprung xəstəliyinin müalicəsi:</a:t>
            </a:r>
            <a:endParaRPr lang="en-US" b="1"/>
          </a:p>
          <a:p>
            <a:pPr marL="0" indent="0">
              <a:buNone/>
            </a:pPr>
            <a:r>
              <a:rPr lang="en-US"/>
              <a:t>Xəstəliyin müalicəsi ancaq cərrahi üsulladır. Hişprung xəstəliyinin yerləşməsindən asılı olaraq müxtəlif cərrahı metodlar vardır, bunlardan Svenson, Duhamel,Soave, Rexbeyn və.s metodlarından istifadə olunur. Bugünkü gün dünyanın qabaqcıl ölkələrində, Hişpruq xəstəliyi, bağırsağın yuxarı hissəsində yerləşmis formalarında laparoskopik üsulla, aşağı hissədə yerləşən formalarında isə Endorektal (transanal proktoplastika) üsulla əməliyyat olunur.</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7BD3"/>
            </a:gs>
            <a:gs pos="100000">
              <a:srgbClr val="034373"/>
            </a:gs>
          </a:gsLst>
          <a:lin ang="5400000" scaled="0"/>
        </a:gradFill>
        <a:effectLst/>
      </p:bgPr>
    </p:bg>
    <p:spTree>
      <p:nvGrpSpPr>
        <p:cNvPr id="1" name=""/>
        <p:cNvGrpSpPr/>
        <p:nvPr/>
      </p:nvGrpSpPr>
      <p:grpSpPr/>
      <p:sp>
        <p:nvSpPr>
          <p:cNvPr id="3" name="Content Placeholder 2"/>
          <p:cNvSpPr>
            <a:spLocks noGrp="1"/>
          </p:cNvSpPr>
          <p:nvPr>
            <p:ph idx="1"/>
          </p:nvPr>
        </p:nvSpPr>
        <p:spPr>
          <a:xfrm>
            <a:off x="0" y="0"/>
            <a:ext cx="12192000" cy="6857365"/>
          </a:xfrm>
          <a:solidFill>
            <a:schemeClr val="bg1">
              <a:lumMod val="75000"/>
            </a:schemeClr>
          </a:solidFill>
          <a:ln>
            <a:solidFill>
              <a:schemeClr val="bg1">
                <a:lumMod val="65000"/>
              </a:schemeClr>
            </a:solidFill>
          </a:ln>
        </p:spPr>
        <p:txBody>
          <a:bodyPr/>
          <a:p>
            <a:r>
              <a:rPr lang="en-US" sz="2400" b="1"/>
              <a:t>Müalicə</a:t>
            </a:r>
            <a:endParaRPr lang="en-US" sz="2400" b="1"/>
          </a:p>
          <a:p>
            <a:pPr>
              <a:buFont typeface="Wingdings" panose="05000000000000000000" charset="0"/>
              <a:buChar char="Ø"/>
            </a:pPr>
            <a:r>
              <a:rPr lang="tr-TR" altLang="en-US" sz="1800"/>
              <a:t>     </a:t>
            </a:r>
            <a:r>
              <a:rPr lang="en-US" sz="1800"/>
              <a:t> Pəhriz müalicəsində -peristaltikanı artıran qidaları (kefir, sirop, şirələr, tərəvəzlər) rasiona daxil etmək.</a:t>
            </a:r>
            <a:r>
              <a:rPr lang="az-Latn-AZ" altLang="en-US" sz="1800"/>
              <a:t> </a:t>
            </a:r>
            <a:endParaRPr lang="az-Latn-AZ" altLang="en-US" sz="1800"/>
          </a:p>
          <a:p>
            <a:pPr marL="0" indent="0">
              <a:buNone/>
            </a:pPr>
            <a:r>
              <a:rPr lang="az-Latn-AZ" altLang="en-US" sz="1800"/>
              <a:t>      </a:t>
            </a:r>
            <a:endParaRPr lang="az-Latn-AZ" altLang="en-US" sz="1800"/>
          </a:p>
          <a:p>
            <a:pPr>
              <a:buFont typeface="Wingdings" panose="05000000000000000000" charset="0"/>
              <a:buChar char="Ø"/>
            </a:pPr>
            <a:r>
              <a:rPr lang="az-Latn-AZ" altLang="en-US" sz="1800"/>
              <a:t> </a:t>
            </a:r>
            <a:r>
              <a:rPr lang="en-US" sz="1800"/>
              <a:t>Defekasiya aktının tənzimlənməsini bərpa etmək üçün mikroimalələr, qliserin şamının işlədilməsi.</a:t>
            </a:r>
            <a:r>
              <a:rPr lang="tr-TR" altLang="en-US" sz="1800"/>
              <a:t>  </a:t>
            </a:r>
            <a:r>
              <a:rPr lang="en-US" sz="1800"/>
              <a:t>laktuloza (dufalak) – 3yaşa qədər 5 ml, 3-6 yaşa qədər 5-10 ml,7-14 yaşa qədər 15 ml işlədilir.4 yaşdan yuxarı 10-15 ml 2-3 dəfə təyin edilir.</a:t>
            </a:r>
            <a:endParaRPr lang="en-US" sz="1800"/>
          </a:p>
          <a:p>
            <a:pPr marL="0" indent="0">
              <a:buNone/>
            </a:pPr>
            <a:r>
              <a:rPr lang="tr-TR" altLang="en-US" sz="1800"/>
              <a:t> </a:t>
            </a:r>
            <a:endParaRPr lang="tr-TR" altLang="en-US" sz="1800"/>
          </a:p>
          <a:p>
            <a:r>
              <a:rPr lang="en-US" sz="1800"/>
              <a:t>Prebiotiklər –</a:t>
            </a:r>
            <a:r>
              <a:rPr lang="tr-TR" altLang="en-US" sz="1800"/>
              <a:t> </a:t>
            </a:r>
            <a:r>
              <a:rPr lang="en-US" sz="1800"/>
              <a:t> Bura Lineks , Xilak- forte, Baktisubtil və s. aid edilir. </a:t>
            </a:r>
            <a:endParaRPr lang="en-US" sz="1800"/>
          </a:p>
          <a:p>
            <a:pPr marL="0" indent="0">
              <a:buNone/>
            </a:pPr>
            <a:r>
              <a:rPr lang="tr-TR" altLang="en-US" sz="1800"/>
              <a:t>     </a:t>
            </a:r>
            <a:r>
              <a:rPr lang="en-US" sz="1800"/>
              <a:t>Xilak-forte - 15-20 damcı x 3 dəfə, Lineks 2 yaşa qədər 1 kapsula x 3 dəfə,2-12 yaşa 2 kapsula x 3 dəfə təyin olunur.</a:t>
            </a:r>
            <a:endParaRPr lang="en-US" sz="1800"/>
          </a:p>
          <a:p>
            <a:endParaRPr lang="en-US" sz="1800"/>
          </a:p>
          <a:p>
            <a:r>
              <a:rPr lang="en-US" sz="1800"/>
              <a:t>Probiotik – bağırsaqların öz mikroflorasını endogen yolla stimulyasiya edir, tərkibi nutrisevtiklərdən (oliqosaxaridlər, fermentlər, turşular və s.) təşkil olmuşdur. Bu inqredientlər bağırsağın öz mikroflorasını aktivləşdirir.Bunlara Laktusan, Prelaks, İnulin və s aiddir.Laktusan - 1 yaşa qədər – 0,25- 0,5 ml/kq, 1-3 yaş – 2 ml x 2 dəfə, 3- 7 yaş – 3-4 ml x 2 dəfə, 7 yaşdan yuxarı – 3-4 ml x 3 dəfə təyin olunur.Kurs mualicəsi 1 – 2 həftə təşkil edir. </a:t>
            </a:r>
            <a:endParaRPr lang="en-US" sz="1800"/>
          </a:p>
          <a:p>
            <a:r>
              <a:rPr lang="en-US" sz="1800"/>
              <a:t>Prelaks - uşaqlarda 1ç/q x 1-2 dəfə təyin edilir.</a:t>
            </a:r>
            <a:endParaRPr lang="en-US" sz="1800"/>
          </a:p>
          <a:p>
            <a:pPr marL="0" indent="0">
              <a:buNone/>
            </a:pPr>
            <a:r>
              <a:rPr lang="az-Latn-AZ" altLang="en-US" sz="1600"/>
              <a:t>   </a:t>
            </a:r>
            <a:endParaRPr lang="en-US"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503555"/>
          </a:xfrm>
        </p:spPr>
        <p:txBody>
          <a:bodyPr/>
          <a:p>
            <a:r>
              <a:rPr lang="az-Latn-AZ" altLang="en-US"/>
              <a:t>                        Qidaların lif dəyəri </a:t>
            </a:r>
            <a:endParaRPr lang="az-Latn-AZ" altLang="en-US"/>
          </a:p>
        </p:txBody>
      </p:sp>
      <p:pic>
        <p:nvPicPr>
          <p:cNvPr id="4" name="Content Placeholder 3"/>
          <p:cNvPicPr>
            <a:picLocks noChangeAspect="1"/>
          </p:cNvPicPr>
          <p:nvPr>
            <p:ph idx="1"/>
          </p:nvPr>
        </p:nvPicPr>
        <p:blipFill>
          <a:blip r:embed="rId1"/>
          <a:srcRect l="11478" t="12570" r="13171" b="5359"/>
          <a:stretch>
            <a:fillRect/>
          </a:stretch>
        </p:blipFill>
        <p:spPr>
          <a:xfrm>
            <a:off x="262255" y="901065"/>
            <a:ext cx="11810365" cy="59569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rgbClr val="3C4FCC">
                <a:alpha val="100000"/>
              </a:srgbClr>
            </a:gs>
            <a:gs pos="0">
              <a:schemeClr val="folHlink"/>
            </a:gs>
            <a:gs pos="100000">
              <a:schemeClr val="bg1"/>
            </a:gs>
          </a:gsLst>
          <a:lin ang="5400000" scaled="1"/>
          <a:tileRect/>
        </a:gradFill>
        <a:effectLst/>
      </p:bgPr>
    </p:bg>
    <p:spTree>
      <p:nvGrpSpPr>
        <p:cNvPr id="1" name=""/>
        <p:cNvGrpSpPr/>
        <p:nvPr/>
      </p:nvGrpSpPr>
      <p:grpSpPr/>
      <p:sp>
        <p:nvSpPr>
          <p:cNvPr id="3" name="Content Placeholder 2"/>
          <p:cNvSpPr>
            <a:spLocks noGrp="1"/>
          </p:cNvSpPr>
          <p:nvPr>
            <p:ph idx="1"/>
          </p:nvPr>
        </p:nvSpPr>
        <p:spPr>
          <a:xfrm>
            <a:off x="106680" y="116840"/>
            <a:ext cx="12085955" cy="6741160"/>
          </a:xfrm>
        </p:spPr>
        <p:txBody>
          <a:bodyPr/>
          <a:p>
            <a:pPr marL="0" indent="0">
              <a:buNone/>
            </a:pPr>
            <a:r>
              <a:rPr lang="az-Latn-AZ" altLang="en-US"/>
              <a:t>   </a:t>
            </a:r>
            <a:r>
              <a:rPr lang="az-Latn-AZ" altLang="en-US" sz="3600" b="1">
                <a:effectLst>
                  <a:outerShdw blurRad="38100" dist="38100" dir="2700000" algn="tl">
                    <a:srgbClr val="000000">
                      <a:alpha val="43137"/>
                    </a:srgbClr>
                  </a:outerShdw>
                </a:effectLst>
              </a:rPr>
              <a:t> </a:t>
            </a:r>
            <a:r>
              <a:rPr lang="en-US" sz="3600" b="1">
                <a:effectLst>
                  <a:outerShdw blurRad="38100" dist="38100" dir="2700000" algn="tl">
                    <a:srgbClr val="000000">
                      <a:alpha val="43137"/>
                    </a:srgbClr>
                  </a:outerShdw>
                </a:effectLst>
              </a:rPr>
              <a:t>Proflaktika</a:t>
            </a:r>
            <a:endParaRPr lang="en-US"/>
          </a:p>
          <a:p>
            <a:r>
              <a:rPr lang="en-US"/>
              <a:t>Düzgün qidalanma</a:t>
            </a:r>
            <a:endParaRPr lang="en-US"/>
          </a:p>
          <a:p>
            <a:r>
              <a:rPr lang="en-US"/>
              <a:t>Erkən yaşda olan uşaqlarda vaxtaşırı qarnın masajı (saat əqrəbi istiqamətində), ayaqlarını qarına yığıb idman eləmək,qarnıüstə uzatmaq lazımdır.</a:t>
            </a:r>
            <a:endParaRPr lang="en-US"/>
          </a:p>
          <a:p>
            <a:r>
              <a:rPr lang="en-US"/>
              <a:t>Hərəki aktivliyini artırmaq</a:t>
            </a:r>
            <a:endParaRPr lang="en-US"/>
          </a:p>
          <a:p>
            <a:pPr marL="0" indent="0">
              <a:buNone/>
            </a:pPr>
            <a:r>
              <a:rPr lang="az-Latn-AZ" altLang="en-US"/>
              <a:t>  </a:t>
            </a:r>
            <a:r>
              <a:rPr lang="en-US" b="1"/>
              <a:t>Proqnoz</a:t>
            </a:r>
            <a:endParaRPr lang="en-US" b="1"/>
          </a:p>
          <a:p>
            <a:r>
              <a:rPr lang="en-US"/>
              <a:t>Müalicə düzgün istiqamətdə aparıldıqda proqnoz qənaət- bəxşdir.</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96545" y="131445"/>
            <a:ext cx="11285855" cy="5900420"/>
          </a:xfrm>
          <a:solidFill>
            <a:schemeClr val="bg2">
              <a:lumMod val="50000"/>
            </a:schemeClr>
          </a:solidFill>
        </p:spPr>
        <p:txBody>
          <a:bodyPr/>
          <a:p>
            <a:pPr marL="0" indent="0">
              <a:buNone/>
            </a:pPr>
            <a:r>
              <a:rPr lang="az-Latn-AZ" altLang="en-US"/>
              <a:t>Stressiz tualet təlimatı</a:t>
            </a:r>
            <a:endParaRPr lang="az-Latn-AZ" altLang="en-US"/>
          </a:p>
          <a:p>
            <a:pPr marL="0" indent="0">
              <a:buNone/>
            </a:pPr>
            <a:endParaRPr lang="az-Latn-AZ" altLang="en-US"/>
          </a:p>
          <a:p>
            <a:pPr>
              <a:buFont typeface="Wingdings" panose="05000000000000000000" charset="0"/>
              <a:buChar char="Ø"/>
            </a:pPr>
            <a:r>
              <a:rPr lang="az-Latn-AZ" altLang="en-US" sz="2400"/>
              <a:t>Uşaqlara yeməkdən sonra əsasən tua</a:t>
            </a:r>
            <a:r>
              <a:rPr lang="tr-TR" altLang="az-Latn-AZ" sz="2400"/>
              <a:t>le</a:t>
            </a:r>
            <a:r>
              <a:rPr lang="az-Latn-AZ" altLang="en-US" sz="2400"/>
              <a:t>tə getməyi xatırlatmaq</a:t>
            </a:r>
            <a:endParaRPr lang="az-Latn-AZ" altLang="en-US" sz="2400"/>
          </a:p>
          <a:p>
            <a:pPr>
              <a:buFont typeface="Wingdings" panose="05000000000000000000" charset="0"/>
              <a:buChar char="Ø"/>
            </a:pPr>
            <a:r>
              <a:rPr lang="az-Latn-AZ" altLang="en-US" sz="2400"/>
              <a:t>5-10 dəqiqədən çox oturmamalıdır uşaq tualetdə-diqqət edin</a:t>
            </a:r>
            <a:endParaRPr lang="az-Latn-AZ" altLang="en-US" sz="2400"/>
          </a:p>
          <a:p>
            <a:pPr>
              <a:buFont typeface="Wingdings" panose="05000000000000000000" charset="0"/>
              <a:buChar char="Ø"/>
            </a:pPr>
            <a:r>
              <a:rPr lang="az-Latn-AZ" altLang="en-US" sz="2400"/>
              <a:t>Uşağın gücənməsinin olub- olmamasına diqqət edin</a:t>
            </a:r>
            <a:endParaRPr lang="az-Latn-AZ" altLang="en-US" sz="2400"/>
          </a:p>
          <a:p>
            <a:pPr>
              <a:buFont typeface="Wingdings" panose="05000000000000000000" charset="0"/>
              <a:buChar char="Ø"/>
            </a:pPr>
            <a:r>
              <a:rPr lang="az-Latn-AZ" altLang="en-US" sz="2400"/>
              <a:t>Tualetə getdikdən sonra uşağı tərifləyin-motivasiya psixoloji</a:t>
            </a:r>
            <a:endParaRPr lang="az-Latn-AZ" altLang="en-US" sz="2400"/>
          </a:p>
          <a:p>
            <a:pPr>
              <a:buFont typeface="Wingdings" panose="05000000000000000000" charset="0"/>
              <a:buChar char="Ø"/>
            </a:pPr>
            <a:endParaRPr lang="az-Latn-AZ"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3" name="Content Placeholder 2"/>
          <p:cNvSpPr>
            <a:spLocks noGrp="1"/>
          </p:cNvSpPr>
          <p:nvPr>
            <p:ph idx="1"/>
          </p:nvPr>
        </p:nvSpPr>
        <p:spPr>
          <a:xfrm>
            <a:off x="609600" y="1600200"/>
            <a:ext cx="10972800" cy="4525963"/>
          </a:xfrm>
        </p:spPr>
        <p:txBody>
          <a:bodyPr/>
          <a:p>
            <a:pPr marL="0" indent="0">
              <a:buNone/>
            </a:pPr>
            <a:r>
              <a:rPr lang="az-Latn-AZ" altLang="en-US"/>
              <a:t>     </a:t>
            </a:r>
            <a:r>
              <a:rPr lang="az-Latn-AZ" altLang="en-US" sz="2400"/>
              <a:t>Ədəbiyyat siyahisi</a:t>
            </a:r>
            <a:endParaRPr lang="az-Latn-AZ" altLang="en-US" sz="2400"/>
          </a:p>
          <a:p>
            <a:pPr>
              <a:buFont typeface="Wingdings" panose="05000000000000000000" charset="0"/>
              <a:buChar char="Ø"/>
            </a:pPr>
            <a:r>
              <a:rPr lang="az-Latn-AZ" altLang="en-US" sz="1800"/>
              <a:t>     A.A.ƏYYUBOVA, H.H.QABULOV, N.H.SULTANOVA</a:t>
            </a:r>
            <a:endParaRPr lang="az-Latn-AZ" altLang="en-US" sz="1800"/>
          </a:p>
          <a:p>
            <a:pPr marL="0" indent="0">
              <a:buNone/>
            </a:pPr>
            <a:r>
              <a:rPr lang="az-Latn-AZ" altLang="en-US" sz="1800"/>
              <a:t>         Uşaq xəstəlikləri</a:t>
            </a:r>
            <a:endParaRPr lang="az-Latn-AZ" altLang="en-US" sz="1800"/>
          </a:p>
          <a:p>
            <a:pPr marL="0" indent="0">
              <a:buNone/>
            </a:pPr>
            <a:endParaRPr lang="az-Latn-AZ" altLang="en-US" sz="1800"/>
          </a:p>
          <a:p>
            <a:pPr>
              <a:buFont typeface="Wingdings" panose="05000000000000000000" charset="0"/>
              <a:buChar char="Ø"/>
            </a:pPr>
            <a:r>
              <a:rPr lang="az-Latn-AZ" altLang="en-US" sz="1800"/>
              <a:t>    https://www.pflege.de/krankheiten/verstopfung/</a:t>
            </a:r>
            <a:endParaRPr lang="az-Latn-AZ"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Content Placeholder 99"/>
          <p:cNvPicPr/>
          <p:nvPr>
            <p:ph idx="1"/>
          </p:nvPr>
        </p:nvPicPr>
        <p:blipFill>
          <a:blip r:embed="rId1"/>
          <a:stretch>
            <a:fillRect/>
          </a:stretch>
        </p:blipFill>
        <p:spPr>
          <a:xfrm>
            <a:off x="0" y="97155"/>
            <a:ext cx="12019915" cy="667893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3" name="Content Placeholder 2"/>
          <p:cNvSpPr>
            <a:spLocks noGrp="1"/>
          </p:cNvSpPr>
          <p:nvPr>
            <p:ph sz="half" idx="1"/>
          </p:nvPr>
        </p:nvSpPr>
        <p:spPr>
          <a:xfrm>
            <a:off x="232410" y="137795"/>
            <a:ext cx="11726545" cy="6188075"/>
          </a:xfrm>
          <a:solidFill>
            <a:srgbClr val="92D050"/>
          </a:solidFill>
        </p:spPr>
        <p:txBody>
          <a:bodyPr/>
          <a:p>
            <a:r>
              <a:rPr lang="az-Latn-AZ" altLang="en-US"/>
              <a:t>Funksional qəbizlik </a:t>
            </a:r>
            <a:endParaRPr lang="az-Latn-AZ" altLang="en-US"/>
          </a:p>
          <a:p>
            <a:pPr>
              <a:buFont typeface="Wingdings" panose="05000000000000000000" charset="0"/>
              <a:buChar char="Ø"/>
            </a:pPr>
            <a:r>
              <a:rPr lang="az-Latn-AZ" altLang="en-US"/>
              <a:t>Əmələ gəlməsi Antomik və kimyəvi səbəblərə bağlı deyil </a:t>
            </a:r>
            <a:endParaRPr lang="az-Latn-AZ" altLang="en-US"/>
          </a:p>
          <a:p>
            <a:pPr>
              <a:buFont typeface="Wingdings" panose="05000000000000000000" charset="0"/>
              <a:buChar char="Ø"/>
            </a:pPr>
            <a:r>
              <a:rPr lang="az-Latn-AZ" altLang="en-US"/>
              <a:t>Uşaq yaşlarındalı bütün qəbizliklərin </a:t>
            </a:r>
            <a:r>
              <a:rPr lang="en-US"/>
              <a:t> %95’</a:t>
            </a:r>
            <a:r>
              <a:rPr lang="az-Latn-AZ" altLang="en-US"/>
              <a:t>ni təşkil edir</a:t>
            </a:r>
            <a:endParaRPr lang="az-Latn-AZ" altLang="en-US"/>
          </a:p>
          <a:p>
            <a:pPr>
              <a:buFont typeface="Wingdings" panose="05000000000000000000" charset="0"/>
              <a:buChar char="Ø"/>
            </a:pPr>
            <a:r>
              <a:rPr lang="az-Latn-AZ" altLang="en-US"/>
              <a:t>Stress səbəbləri-Uşaqlarda </a:t>
            </a:r>
            <a:r>
              <a:rPr lang="en-US"/>
              <a:t>,</a:t>
            </a:r>
            <a:r>
              <a:rPr lang="az-Latn-AZ" altLang="en-US"/>
              <a:t>ana südündən ayrılıb qidaya keçidlə əlaqədar</a:t>
            </a:r>
            <a:r>
              <a:rPr lang="en-US"/>
              <a:t>, tuvalet </a:t>
            </a:r>
            <a:r>
              <a:rPr lang="az-Latn-AZ" altLang="en-US"/>
              <a:t>mədəniyyərinin formalaşması </a:t>
            </a:r>
            <a:r>
              <a:rPr lang="en-US"/>
              <a:t>ve </a:t>
            </a:r>
            <a:r>
              <a:rPr lang="az-Latn-AZ" altLang="en-US"/>
              <a:t> uşaqların  məktəb dövlərində daha sıx  rast gəlinir</a:t>
            </a:r>
            <a:endParaRPr lang="az-Latn-AZ" altLang="en-US"/>
          </a:p>
          <a:p>
            <a:pPr marL="0" indent="0">
              <a:buFont typeface="Wingdings" panose="05000000000000000000" charset="0"/>
              <a:buNone/>
            </a:pPr>
            <a:endParaRPr lang="az-Latn-AZ" altLang="en-US"/>
          </a:p>
          <a:p>
            <a:pPr marL="0" indent="0">
              <a:buFont typeface="Wingdings" panose="05000000000000000000" charset="0"/>
              <a:buNone/>
            </a:pPr>
            <a:endParaRPr lang="az-Latn-AZ" altLang="en-US"/>
          </a:p>
        </p:txBody>
      </p:sp>
      <p:pic>
        <p:nvPicPr>
          <p:cNvPr id="4" name="Content Placeholder 3"/>
          <p:cNvPicPr>
            <a:picLocks noChangeAspect="1"/>
          </p:cNvPicPr>
          <p:nvPr>
            <p:ph sz="half" idx="2"/>
          </p:nvPr>
        </p:nvPicPr>
        <p:blipFill>
          <a:blip r:embed="rId1"/>
          <a:stretch>
            <a:fillRect/>
          </a:stretch>
        </p:blipFill>
        <p:spPr>
          <a:xfrm>
            <a:off x="7303135" y="2853055"/>
            <a:ext cx="4347845" cy="33502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14CD68"/>
            </a:gs>
            <a:gs pos="100000">
              <a:srgbClr val="035C7D"/>
            </a:gs>
          </a:gsLst>
          <a:lin ang="5400000" scaled="0"/>
        </a:gradFill>
        <a:effectLst/>
      </p:bgPr>
    </p:bg>
    <p:spTree>
      <p:nvGrpSpPr>
        <p:cNvPr id="1" name=""/>
        <p:cNvGrpSpPr/>
        <p:nvPr/>
      </p:nvGrpSpPr>
      <p:grpSpPr/>
      <p:pic>
        <p:nvPicPr>
          <p:cNvPr id="103" name="Picture Placeholder 102"/>
          <p:cNvPicPr/>
          <p:nvPr>
            <p:ph type="pic" idx="1"/>
          </p:nvPr>
        </p:nvPicPr>
        <p:blipFill>
          <a:blip r:embed="rId1"/>
          <a:stretch>
            <a:fillRect/>
          </a:stretch>
        </p:blipFill>
        <p:spPr>
          <a:xfrm>
            <a:off x="0" y="103505"/>
            <a:ext cx="11968480" cy="661416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7BD3"/>
            </a:gs>
            <a:gs pos="100000">
              <a:srgbClr val="034373"/>
            </a:gs>
          </a:gsLst>
          <a:lin ang="5400000" scaled="0"/>
        </a:gradFill>
        <a:effectLst/>
      </p:bgPr>
    </p:bg>
    <p:spTree>
      <p:nvGrpSpPr>
        <p:cNvPr id="1" name=""/>
        <p:cNvGrpSpPr/>
        <p:nvPr/>
      </p:nvGrpSpPr>
      <p:grpSpPr/>
      <p:sp>
        <p:nvSpPr>
          <p:cNvPr id="3" name="Content Placeholder 2"/>
          <p:cNvSpPr>
            <a:spLocks noGrp="1"/>
          </p:cNvSpPr>
          <p:nvPr>
            <p:ph idx="1"/>
          </p:nvPr>
        </p:nvSpPr>
        <p:spPr>
          <a:xfrm>
            <a:off x="0" y="635"/>
            <a:ext cx="12192000" cy="6857365"/>
          </a:xfrm>
        </p:spPr>
        <p:txBody>
          <a:bodyPr>
            <a:normAutofit fontScale="90000" lnSpcReduction="20000"/>
          </a:bodyPr>
          <a:p>
            <a:pPr marL="0" indent="0">
              <a:buNone/>
            </a:pPr>
            <a:r>
              <a:rPr lang="en-US" b="1"/>
              <a:t>Organik </a:t>
            </a:r>
            <a:r>
              <a:rPr lang="az-Latn-AZ" altLang="en-US" b="1"/>
              <a:t>səbəblər</a:t>
            </a:r>
            <a:r>
              <a:rPr lang="en-US" b="1"/>
              <a:t>, </a:t>
            </a:r>
            <a:r>
              <a:rPr lang="az-Latn-AZ" altLang="en-US" b="1"/>
              <a:t>uşaqlarda qəbizliyin</a:t>
            </a:r>
            <a:r>
              <a:rPr lang="en-US" b="1"/>
              <a:t>, %5’i</a:t>
            </a:r>
            <a:r>
              <a:rPr lang="az-Latn-AZ" altLang="en-US" b="1"/>
              <a:t> </a:t>
            </a:r>
            <a:r>
              <a:rPr lang="en-US" b="1"/>
              <a:t> </a:t>
            </a:r>
            <a:r>
              <a:rPr lang="az-Latn-AZ" altLang="en-US" b="1"/>
              <a:t> </a:t>
            </a:r>
            <a:r>
              <a:rPr lang="en-US" b="1"/>
              <a:t>. Yani </a:t>
            </a:r>
            <a:r>
              <a:rPr lang="az-Latn-AZ" altLang="en-US" b="1">
                <a:sym typeface="+mn-ea"/>
              </a:rPr>
              <a:t>qəbizliyi </a:t>
            </a:r>
            <a:r>
              <a:rPr lang="en-US" b="1"/>
              <a:t>olan 100 </a:t>
            </a:r>
            <a:r>
              <a:rPr lang="az-Latn-AZ" altLang="en-US" b="1">
                <a:sym typeface="+mn-ea"/>
              </a:rPr>
              <a:t>uşağın </a:t>
            </a:r>
            <a:r>
              <a:rPr lang="en-US" b="1"/>
              <a:t>sad</a:t>
            </a:r>
            <a:r>
              <a:rPr lang="az-Latn-AZ" altLang="en-US" b="1"/>
              <a:t>ə</a:t>
            </a:r>
            <a:r>
              <a:rPr lang="en-US" b="1"/>
              <a:t>ce 5’ind</a:t>
            </a:r>
            <a:r>
              <a:rPr lang="az-Latn-AZ" altLang="en-US" b="1"/>
              <a:t>ə</a:t>
            </a:r>
            <a:r>
              <a:rPr lang="en-US" b="1"/>
              <a:t> bir </a:t>
            </a:r>
            <a:r>
              <a:rPr lang="az-Latn-AZ" altLang="en-US" b="1"/>
              <a:t>xəstəlik </a:t>
            </a:r>
            <a:r>
              <a:rPr lang="en-US" b="1"/>
              <a:t>vardır.</a:t>
            </a:r>
            <a:endParaRPr lang="en-US" b="1"/>
          </a:p>
          <a:p>
            <a:pPr marL="0" indent="0">
              <a:buNone/>
            </a:pPr>
            <a:endParaRPr lang="en-US"/>
          </a:p>
          <a:p>
            <a:pPr>
              <a:buFont typeface="Wingdings" panose="05000000000000000000" charset="0"/>
              <a:buChar char="Ø"/>
            </a:pPr>
            <a:r>
              <a:rPr lang="en-US"/>
              <a:t>Anatomik malformasyonlar: anal stenozis, imperfore anüs, anterior yerleşimli anüs, sakral teratom (pelvik kitle)</a:t>
            </a:r>
            <a:endParaRPr lang="en-US"/>
          </a:p>
          <a:p>
            <a:pPr>
              <a:buFont typeface="Wingdings" panose="05000000000000000000" charset="0"/>
              <a:buChar char="Ø"/>
            </a:pPr>
            <a:r>
              <a:rPr lang="en-US"/>
              <a:t>Metabolik ve gastrointestinal nedenler: hipotiroidizm, hiperkalsemi, hipokalemi, kistik fibrozis, diabetes mellitus, multipl endokrin neoplazi tip 2B ve gluten enteropatisi (çölyak hastalığı)</a:t>
            </a:r>
            <a:endParaRPr lang="en-US"/>
          </a:p>
          <a:p>
            <a:pPr>
              <a:buFont typeface="Wingdings" panose="05000000000000000000" charset="0"/>
              <a:buChar char="Ø"/>
            </a:pPr>
            <a:r>
              <a:rPr lang="en-US"/>
              <a:t>Nöropatik durumlar: spinal kord anomalileri veya travma, nörofibromatozis, statik ensefalopati, tethered kord</a:t>
            </a:r>
            <a:endParaRPr lang="en-US"/>
          </a:p>
          <a:p>
            <a:pPr>
              <a:buFont typeface="Wingdings" panose="05000000000000000000" charset="0"/>
              <a:buChar char="Ø"/>
            </a:pPr>
            <a:r>
              <a:rPr lang="en-US"/>
              <a:t>İntestinal sinir ve</a:t>
            </a:r>
            <a:r>
              <a:rPr lang="az-Latn-AZ" altLang="en-US"/>
              <a:t> əzələ </a:t>
            </a:r>
            <a:r>
              <a:rPr lang="en-US"/>
              <a:t> </a:t>
            </a:r>
            <a:r>
              <a:rPr lang="az-Latn-AZ" altLang="en-US"/>
              <a:t>pozulmaları</a:t>
            </a:r>
            <a:r>
              <a:rPr lang="en-US"/>
              <a:t>: Hirschsprung </a:t>
            </a:r>
            <a:r>
              <a:rPr lang="az-Latn-AZ" altLang="en-US"/>
              <a:t>xəstəliyi</a:t>
            </a:r>
            <a:r>
              <a:rPr lang="en-US"/>
              <a:t>, intestinal nöronal displazi, visseral miyopatiler veya nöropatiler</a:t>
            </a:r>
            <a:endParaRPr lang="en-US"/>
          </a:p>
          <a:p>
            <a:pPr>
              <a:buFont typeface="Wingdings" panose="05000000000000000000" charset="0"/>
              <a:buChar char="Ø"/>
            </a:pPr>
            <a:r>
              <a:rPr lang="en-US"/>
              <a:t>Anormal </a:t>
            </a:r>
            <a:r>
              <a:rPr lang="az-Latn-AZ" altLang="en-US"/>
              <a:t>qarın əzələ quruluşu </a:t>
            </a:r>
            <a:r>
              <a:rPr lang="en-US"/>
              <a:t>: Prune-belly, Down syndrome, gastroşizis</a:t>
            </a:r>
            <a:endParaRPr lang="en-US"/>
          </a:p>
          <a:p>
            <a:pPr>
              <a:buFont typeface="Wingdings" panose="05000000000000000000" charset="0"/>
              <a:buChar char="Ø"/>
            </a:pPr>
            <a:r>
              <a:rPr lang="az-Latn-AZ" altLang="en-US"/>
              <a:t>Birləşdirici toxuma xəstəlikləri</a:t>
            </a:r>
            <a:r>
              <a:rPr lang="en-US"/>
              <a:t> (örn. Skleroderma)</a:t>
            </a:r>
            <a:endParaRPr lang="en-US"/>
          </a:p>
          <a:p>
            <a:pPr>
              <a:buFont typeface="Wingdings" panose="05000000000000000000" charset="0"/>
              <a:buChar char="Ø"/>
            </a:pPr>
            <a:r>
              <a:rPr lang="az-Latn-AZ" altLang="en-US"/>
              <a:t>Dərmanlar </a:t>
            </a:r>
            <a:r>
              <a:rPr lang="en-US"/>
              <a:t>: antasitler, opiatlar, fenobarbital</a:t>
            </a:r>
            <a:endParaRPr lang="en-US"/>
          </a:p>
          <a:p>
            <a:pPr>
              <a:buFont typeface="Wingdings" panose="05000000000000000000" charset="0"/>
              <a:buChar char="Ø"/>
            </a:pPr>
            <a:r>
              <a:rPr lang="en-US"/>
              <a:t>Di</a:t>
            </a:r>
            <a:r>
              <a:rPr lang="az-Latn-AZ" altLang="en-US"/>
              <a:t>gə</a:t>
            </a:r>
            <a:r>
              <a:rPr lang="en-US"/>
              <a:t>r: İnek sütü protein intoleransı, ağır metal alımı (kurşun), D vitamini toksisitesi, botilism</a:t>
            </a:r>
            <a:endParaRPr lang="en-US"/>
          </a:p>
          <a:p>
            <a:pPr>
              <a:buFont typeface="Wingdings" panose="05000000000000000000" charset="0"/>
              <a:buChar char="Ø"/>
            </a:pPr>
            <a:r>
              <a:rPr lang="en-US"/>
              <a:t>Otizm spektrum </a:t>
            </a:r>
            <a:r>
              <a:rPr lang="az-Latn-AZ" altLang="en-US"/>
              <a:t>pozulmaları</a:t>
            </a:r>
            <a:endParaRPr lang="en-US"/>
          </a:p>
          <a:p>
            <a:pPr>
              <a:buFont typeface="Wingdings" panose="05000000000000000000" charset="0"/>
              <a:buChar char="Ø"/>
            </a:pPr>
            <a:r>
              <a:rPr lang="az-Latn-AZ" altLang="en-US"/>
              <a:t>Qurd invaziyaları</a:t>
            </a:r>
            <a:endParaRPr lang="az-Latn-AZ"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14CD68"/>
            </a:gs>
            <a:gs pos="100000">
              <a:srgbClr val="0B6E38"/>
            </a:gs>
          </a:gsLst>
          <a:lin ang="5400000" scaled="0"/>
        </a:gradFill>
        <a:effectLst/>
      </p:bgPr>
    </p:bg>
    <p:spTree>
      <p:nvGrpSpPr>
        <p:cNvPr id="1" name=""/>
        <p:cNvGrpSpPr/>
        <p:nvPr/>
      </p:nvGrpSpPr>
      <p:grpSpPr/>
      <p:pic>
        <p:nvPicPr>
          <p:cNvPr id="6" name="Content Placeholder 5"/>
          <p:cNvPicPr>
            <a:picLocks noChangeAspect="1"/>
          </p:cNvPicPr>
          <p:nvPr>
            <p:ph sz="half" idx="1"/>
          </p:nvPr>
        </p:nvPicPr>
        <p:blipFill>
          <a:blip r:embed="rId1"/>
          <a:srcRect l="14503" t="20501" r="14742" b="15958"/>
          <a:stretch>
            <a:fillRect/>
          </a:stretch>
        </p:blipFill>
        <p:spPr>
          <a:xfrm>
            <a:off x="802640" y="1244600"/>
            <a:ext cx="10885170" cy="5238750"/>
          </a:xfrm>
          <a:prstGeom prst="rect">
            <a:avLst/>
          </a:prstGeom>
        </p:spPr>
      </p:pic>
      <p:sp>
        <p:nvSpPr>
          <p:cNvPr id="7" name="Text Box 6"/>
          <p:cNvSpPr txBox="1"/>
          <p:nvPr/>
        </p:nvSpPr>
        <p:spPr>
          <a:xfrm>
            <a:off x="802640" y="101600"/>
            <a:ext cx="10885170" cy="645160"/>
          </a:xfrm>
          <a:prstGeom prst="rect">
            <a:avLst/>
          </a:prstGeom>
          <a:noFill/>
        </p:spPr>
        <p:txBody>
          <a:bodyPr wrap="square" rtlCol="0">
            <a:spAutoFit/>
          </a:bodyPr>
          <a:p>
            <a:r>
              <a:rPr lang="az-Latn-AZ" altLang="en-US"/>
              <a:t>                                                                        </a:t>
            </a:r>
            <a:r>
              <a:rPr lang="az-Latn-AZ" altLang="en-US" b="1">
                <a:solidFill>
                  <a:schemeClr val="accent1"/>
                </a:solidFill>
                <a:effectLst>
                  <a:outerShdw blurRad="38100" dist="25400" dir="5400000" algn="ctr" rotWithShape="0">
                    <a:srgbClr val="6E747A">
                      <a:alpha val="43000"/>
                    </a:srgbClr>
                  </a:outerShdw>
                </a:effectLst>
              </a:rPr>
              <a:t>      </a:t>
            </a:r>
            <a:r>
              <a:rPr lang="az-Latn-AZ" altLang="en-US" sz="3600" b="1">
                <a:solidFill>
                  <a:schemeClr val="accent1"/>
                </a:solidFill>
                <a:effectLst>
                  <a:outerShdw blurRad="38100" dist="25400" dir="5400000" algn="ctr" rotWithShape="0">
                    <a:srgbClr val="6E747A">
                      <a:alpha val="43000"/>
                    </a:srgbClr>
                  </a:outerShdw>
                </a:effectLst>
              </a:rPr>
              <a:t>  </a:t>
            </a:r>
            <a:r>
              <a:rPr lang="az-Latn-AZ" altLang="en-US" sz="3600" b="1">
                <a:solidFill>
                  <a:schemeClr val="tx1"/>
                </a:solidFill>
                <a:effectLst>
                  <a:outerShdw blurRad="38100" dist="19050" dir="2700000" algn="tl" rotWithShape="0">
                    <a:schemeClr val="dk1">
                      <a:alpha val="40000"/>
                    </a:schemeClr>
                  </a:outerShdw>
                </a:effectLst>
              </a:rPr>
              <a:t>NEVROLOJİ   </a:t>
            </a:r>
            <a:endParaRPr lang="az-Latn-AZ" altLang="en-US" sz="3600" b="1">
              <a:solidFill>
                <a:schemeClr val="tx1"/>
              </a:solidFill>
              <a:effectLst>
                <a:outerShdw blurRad="38100" dist="19050" dir="2700000" algn="tl" rotWithShape="0">
                  <a:schemeClr val="dk1">
                    <a:alpha val="40000"/>
                  </a:schemeClr>
                </a:outerShdw>
              </a:effectLst>
            </a:endParaRPr>
          </a:p>
        </p:txBody>
      </p:sp>
      <p:sp>
        <p:nvSpPr>
          <p:cNvPr id="9" name="Down Arrow 8"/>
          <p:cNvSpPr/>
          <p:nvPr/>
        </p:nvSpPr>
        <p:spPr>
          <a:xfrm>
            <a:off x="5852795" y="746760"/>
            <a:ext cx="485775" cy="458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14CD68"/>
            </a:gs>
            <a:gs pos="100000">
              <a:srgbClr val="035C7D"/>
            </a:gs>
          </a:gsLst>
          <a:lin ang="5400000" scaled="0"/>
        </a:gradFill>
        <a:effectLst/>
      </p:bgPr>
    </p:bg>
    <p:spTree>
      <p:nvGrpSpPr>
        <p:cNvPr id="1" name=""/>
        <p:cNvGrpSpPr/>
        <p:nvPr/>
      </p:nvGrpSpPr>
      <p:grpSpPr/>
      <p:pic>
        <p:nvPicPr>
          <p:cNvPr id="5" name="Content Placeholder 4"/>
          <p:cNvPicPr>
            <a:picLocks noChangeAspect="1"/>
          </p:cNvPicPr>
          <p:nvPr>
            <p:ph sz="half" idx="1"/>
          </p:nvPr>
        </p:nvPicPr>
        <p:blipFill>
          <a:blip r:embed="rId1"/>
          <a:srcRect l="11013" t="14311" r="10625" b="5294"/>
          <a:stretch>
            <a:fillRect/>
          </a:stretch>
        </p:blipFill>
        <p:spPr>
          <a:xfrm>
            <a:off x="762635" y="1391285"/>
            <a:ext cx="10911840" cy="5100955"/>
          </a:xfrm>
          <a:prstGeom prst="rect">
            <a:avLst/>
          </a:prstGeom>
        </p:spPr>
      </p:pic>
      <p:sp>
        <p:nvSpPr>
          <p:cNvPr id="6" name="Text Box 5"/>
          <p:cNvSpPr txBox="1"/>
          <p:nvPr/>
        </p:nvSpPr>
        <p:spPr>
          <a:xfrm>
            <a:off x="3305175" y="264795"/>
            <a:ext cx="5546725" cy="521970"/>
          </a:xfrm>
          <a:prstGeom prst="rect">
            <a:avLst/>
          </a:prstGeom>
          <a:noFill/>
        </p:spPr>
        <p:txBody>
          <a:bodyPr wrap="none" rtlCol="0">
            <a:spAutoFit/>
          </a:bodyPr>
          <a:p>
            <a:r>
              <a:rPr lang="az-Latn-AZ" altLang="en-US" sz="2800" b="1">
                <a:solidFill>
                  <a:schemeClr val="tx1"/>
                </a:solidFill>
                <a:effectLst>
                  <a:outerShdw blurRad="38100" dist="19050" dir="2700000" algn="tl" rotWithShape="0">
                    <a:schemeClr val="dk1">
                      <a:alpha val="40000"/>
                    </a:schemeClr>
                  </a:outerShdw>
                </a:effectLst>
              </a:rPr>
              <a:t>BİRLƏŞDİRİCİ SİSTEM XƏSTƏLİKLƏRİ</a:t>
            </a:r>
            <a:r>
              <a:rPr lang="az-Latn-AZ" altLang="en-US">
                <a:solidFill>
                  <a:schemeClr val="tx1"/>
                </a:solidFill>
                <a:effectLst>
                  <a:outerShdw blurRad="38100" dist="19050" dir="2700000" algn="tl" rotWithShape="0">
                    <a:schemeClr val="dk1">
                      <a:alpha val="40000"/>
                    </a:schemeClr>
                  </a:outerShdw>
                </a:effectLst>
              </a:rPr>
              <a:t> </a:t>
            </a:r>
            <a:endParaRPr lang="az-Latn-AZ" altLang="en-US">
              <a:solidFill>
                <a:schemeClr val="tx1"/>
              </a:solidFill>
              <a:effectLst>
                <a:outerShdw blurRad="38100" dist="19050" dir="2700000" algn="tl" rotWithShape="0">
                  <a:schemeClr val="dk1">
                    <a:alpha val="40000"/>
                  </a:schemeClr>
                </a:outerShdw>
              </a:effectLst>
            </a:endParaRPr>
          </a:p>
        </p:txBody>
      </p:sp>
      <p:sp>
        <p:nvSpPr>
          <p:cNvPr id="7" name="Down Arrow 6"/>
          <p:cNvSpPr/>
          <p:nvPr/>
        </p:nvSpPr>
        <p:spPr>
          <a:xfrm>
            <a:off x="5772150" y="796290"/>
            <a:ext cx="612140" cy="585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7BD3"/>
            </a:gs>
            <a:gs pos="100000">
              <a:srgbClr val="034373"/>
            </a:gs>
          </a:gsLst>
          <a:lin ang="5400000" scaled="0"/>
        </a:gradFill>
        <a:effectLst/>
      </p:bgPr>
    </p:bg>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1119505" y="968375"/>
            <a:ext cx="4346575" cy="4351655"/>
          </a:xfrm>
          <a:prstGeom prst="rect">
            <a:avLst/>
          </a:prstGeom>
        </p:spPr>
      </p:pic>
      <p:pic>
        <p:nvPicPr>
          <p:cNvPr id="101" name="Content Placeholder 100"/>
          <p:cNvPicPr/>
          <p:nvPr>
            <p:ph sz="half" idx="2"/>
          </p:nvPr>
        </p:nvPicPr>
        <p:blipFill>
          <a:blip r:embed="rId2"/>
          <a:stretch>
            <a:fillRect/>
          </a:stretch>
        </p:blipFill>
        <p:spPr>
          <a:xfrm>
            <a:off x="6647815" y="968375"/>
            <a:ext cx="4120515" cy="435165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7244</Words>
  <Application>WPS Presentation</Application>
  <PresentationFormat>Widescreen</PresentationFormat>
  <Paragraphs>130</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Arial</vt:lpstr>
      <vt:lpstr>SimSun</vt:lpstr>
      <vt:lpstr>Wingdings</vt:lpstr>
      <vt:lpstr>Wingdings</vt:lpstr>
      <vt:lpstr>Microsoft YaHei</vt:lpstr>
      <vt:lpstr>Arial Unicode MS</vt:lpstr>
      <vt:lpstr>Calibri</vt:lpstr>
      <vt:lpstr>Calibri Light</vt:lpstr>
      <vt:lpstr>Office Theme</vt:lpstr>
      <vt:lpstr>1_Art_mountaineering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Differensial diaqnoz</vt:lpstr>
      <vt:lpstr>PowerPoint 演示文稿</vt:lpstr>
      <vt:lpstr>PowerPoint 演示文稿</vt:lpstr>
      <vt:lpstr>PowerPoint 演示文稿</vt:lpstr>
      <vt:lpstr>PowerPoint 演示文稿</vt:lpstr>
      <vt:lpstr>                        Qidaların lif dəyəri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HELLO</cp:lastModifiedBy>
  <cp:revision>4</cp:revision>
  <dcterms:created xsi:type="dcterms:W3CDTF">2023-04-30T21:47:00Z</dcterms:created>
  <dcterms:modified xsi:type="dcterms:W3CDTF">2023-08-19T23:22:35Z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1A86CE9E8F634192AB1B00535B21A90A</vt:lpwstr>
  </property>
  <property fmtid="{D5CDD505-2E9C-101B-9397-08002B2CF9AE}" pid="3" name="KSOProductBuildVer">
    <vt:lpwstr>1033-11.2.0.11537</vt:lpwstr>
  </property>
</Properties>
</file>