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7" r:id="rId3"/>
    <p:sldId id="258" r:id="rId4"/>
    <p:sldId id="286" r:id="rId5"/>
    <p:sldId id="259" r:id="rId6"/>
    <p:sldId id="287" r:id="rId7"/>
    <p:sldId id="260" r:id="rId8"/>
    <p:sldId id="261" r:id="rId9"/>
    <p:sldId id="262" r:id="rId10"/>
    <p:sldId id="263" r:id="rId11"/>
    <p:sldId id="288" r:id="rId12"/>
    <p:sldId id="264" r:id="rId13"/>
    <p:sldId id="265" r:id="rId14"/>
    <p:sldId id="266" r:id="rId15"/>
    <p:sldId id="267" r:id="rId16"/>
    <p:sldId id="269" r:id="rId17"/>
    <p:sldId id="270" r:id="rId18"/>
    <p:sldId id="271" r:id="rId19"/>
    <p:sldId id="272" r:id="rId20"/>
    <p:sldId id="289" r:id="rId21"/>
    <p:sldId id="273" r:id="rId22"/>
    <p:sldId id="290" r:id="rId23"/>
    <p:sldId id="274" r:id="rId24"/>
    <p:sldId id="275" r:id="rId25"/>
    <p:sldId id="276" r:id="rId26"/>
    <p:sldId id="277"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ru-RU"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1" dirty="0" err="1">
                <a:latin typeface="+mj-lt"/>
                <a:cs typeface="Times New Roman" panose="02020603050405020304" pitchFamily="18" charset="0"/>
              </a:rPr>
              <a:t>MenACYW</a:t>
            </a:r>
            <a:r>
              <a:rPr lang="en-US" sz="1800" b="1" dirty="0">
                <a:latin typeface="+mj-lt"/>
                <a:cs typeface="Times New Roman" panose="02020603050405020304" pitchFamily="18" charset="0"/>
              </a:rPr>
              <a:t> Immunization Rates in U.S. Teens </a:t>
            </a:r>
            <a:endParaRPr lang="en-US" sz="1800" b="1" dirty="0">
              <a:latin typeface="+mj-lt"/>
              <a:cs typeface="Times New Roman" panose="02020603050405020304" pitchFamily="18" charset="0"/>
            </a:endParaRPr>
          </a:p>
          <a:p>
            <a:pPr>
              <a:defRPr lang="ru-RU"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1" dirty="0">
                <a:latin typeface="+mj-lt"/>
                <a:cs typeface="Times New Roman" panose="02020603050405020304" pitchFamily="18" charset="0"/>
              </a:rPr>
              <a:t>(11-15, 13-17 years old) National Immunization Survey (CDC)</a:t>
            </a:r>
            <a:endParaRPr lang="en-US" sz="1800" b="1" dirty="0">
              <a:latin typeface="+mj-lt"/>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0.102213775210954"/>
          <c:y val="0.172202156295616"/>
          <c:w val="0.844863144874153"/>
          <c:h val="0.758661715007951"/>
        </c:manualLayout>
      </c:layout>
      <c:lineChart>
        <c:grouping val="standard"/>
        <c:varyColors val="0"/>
        <c:ser>
          <c:idx val="1"/>
          <c:order val="0"/>
          <c:spPr>
            <a:ln w="28575" cap="rnd">
              <a:solidFill>
                <a:srgbClr val="C00000"/>
              </a:solidFill>
              <a:round/>
            </a:ln>
            <a:effectLst/>
          </c:spPr>
          <c:marker>
            <c:symbol val="circle"/>
            <c:size val="5"/>
            <c:spPr>
              <a:solidFill>
                <a:schemeClr val="accent2"/>
              </a:solidFill>
              <a:ln w="9525">
                <a:solidFill>
                  <a:schemeClr val="accent2"/>
                </a:solidFill>
              </a:ln>
              <a:effectLst/>
            </c:spPr>
          </c:marker>
          <c:dLbls>
            <c:delete val="1"/>
          </c:dLbls>
          <c:cat>
            <c:numRef>
              <c:f>Sheet1!$C$1:$I$1</c:f>
              <c:numCache>
                <c:formatCode>General</c:formatCode>
                <c:ptCount val="7"/>
                <c:pt idx="0">
                  <c:v>2006</c:v>
                </c:pt>
                <c:pt idx="1">
                  <c:v>2007</c:v>
                </c:pt>
                <c:pt idx="2">
                  <c:v>2008</c:v>
                </c:pt>
                <c:pt idx="3">
                  <c:v>2009</c:v>
                </c:pt>
                <c:pt idx="4">
                  <c:v>2010</c:v>
                </c:pt>
                <c:pt idx="5">
                  <c:v>2011</c:v>
                </c:pt>
                <c:pt idx="6">
                  <c:v>2012</c:v>
                </c:pt>
              </c:numCache>
            </c:numRef>
          </c:cat>
          <c:val>
            <c:numRef>
              <c:f>Sheet1!$C$2:$I$2</c:f>
              <c:numCache>
                <c:formatCode>General</c:formatCode>
                <c:ptCount val="7"/>
                <c:pt idx="0">
                  <c:v>11.7</c:v>
                </c:pt>
                <c:pt idx="1">
                  <c:v>32.4</c:v>
                </c:pt>
                <c:pt idx="2">
                  <c:v>41.8</c:v>
                </c:pt>
                <c:pt idx="3">
                  <c:v>53.6</c:v>
                </c:pt>
                <c:pt idx="4">
                  <c:v>62.7</c:v>
                </c:pt>
                <c:pt idx="5">
                  <c:v>70.5</c:v>
                </c:pt>
                <c:pt idx="6">
                  <c:v>74</c:v>
                </c:pt>
              </c:numCache>
            </c:numRef>
          </c:val>
          <c:smooth val="0"/>
        </c:ser>
        <c:dLbls>
          <c:showLegendKey val="0"/>
          <c:showVal val="0"/>
          <c:showCatName val="0"/>
          <c:showSerName val="0"/>
          <c:showPercent val="0"/>
          <c:showBubbleSize val="0"/>
        </c:dLbls>
        <c:marker val="1"/>
        <c:smooth val="0"/>
        <c:axId val="412576256"/>
        <c:axId val="412576816"/>
      </c:lineChart>
      <c:catAx>
        <c:axId val="41257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400" b="1" i="0" u="none" strike="noStrike" kern="1200" baseline="0">
                <a:solidFill>
                  <a:schemeClr val="tx1">
                    <a:lumMod val="65000"/>
                    <a:lumOff val="35000"/>
                  </a:schemeClr>
                </a:solidFill>
                <a:latin typeface="+mn-lt"/>
                <a:ea typeface="+mn-ea"/>
                <a:cs typeface="+mn-cs"/>
              </a:defRPr>
            </a:pPr>
          </a:p>
        </c:txPr>
        <c:crossAx val="412576816"/>
        <c:crosses val="autoZero"/>
        <c:auto val="1"/>
        <c:lblAlgn val="ctr"/>
        <c:lblOffset val="100"/>
        <c:noMultiLvlLbl val="0"/>
      </c:catAx>
      <c:valAx>
        <c:axId val="4125768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400" b="1" i="0" u="none" strike="noStrike" kern="1200" baseline="0">
                    <a:solidFill>
                      <a:schemeClr val="tx1">
                        <a:lumMod val="65000"/>
                        <a:lumOff val="35000"/>
                      </a:schemeClr>
                    </a:solidFill>
                    <a:latin typeface="+mn-lt"/>
                    <a:ea typeface="+mn-ea"/>
                    <a:cs typeface="+mn-cs"/>
                  </a:defRPr>
                </a:pPr>
                <a:r>
                  <a:rPr lang="en-US" sz="1400" b="1"/>
                  <a:t>Percent Immunized</a:t>
                </a:r>
                <a:endParaRPr lang="en-US" sz="1400" b="1"/>
              </a:p>
            </c:rich>
          </c:tx>
          <c:layout>
            <c:manualLayout>
              <c:xMode val="edge"/>
              <c:yMode val="edge"/>
              <c:x val="0.0184727246461464"/>
              <c:y val="0.41182333211823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p>
        </c:txPr>
        <c:crossAx val="4125762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ru-RU"/>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uxarı Sərlövhə Doldur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z-Latn-AZ"/>
          </a:p>
        </p:txBody>
      </p:sp>
      <p:sp>
        <p:nvSpPr>
          <p:cNvPr id="3" name="Vaxt Doldur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F5561-5191-F94A-9311-07133C9EB5BF}" type="datetimeFigureOut">
              <a:rPr lang="az-Latn-AZ" smtClean="0"/>
            </a:fld>
            <a:endParaRPr lang="az-Latn-AZ"/>
          </a:p>
        </p:txBody>
      </p:sp>
      <p:sp>
        <p:nvSpPr>
          <p:cNvPr id="4" name="Slayd Görüntü Doldur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z-Latn-AZ"/>
          </a:p>
        </p:txBody>
      </p:sp>
      <p:sp>
        <p:nvSpPr>
          <p:cNvPr id="5" name="Qeydlər Doldur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z-Latn-AZ"/>
              <a:t>Şablon mətn üslubları</a:t>
            </a:r>
            <a:endParaRPr lang="az-Latn-AZ"/>
          </a:p>
          <a:p>
            <a:pPr lvl="1"/>
            <a:r>
              <a:rPr lang="az-Latn-AZ"/>
              <a:t>İkinci səviyyə</a:t>
            </a:r>
            <a:endParaRPr lang="az-Latn-AZ"/>
          </a:p>
          <a:p>
            <a:pPr lvl="2"/>
            <a:r>
              <a:rPr lang="az-Latn-AZ"/>
              <a:t>Üçüncü səviyyə</a:t>
            </a:r>
            <a:endParaRPr lang="az-Latn-AZ"/>
          </a:p>
          <a:p>
            <a:pPr lvl="3"/>
            <a:r>
              <a:rPr lang="az-Latn-AZ"/>
              <a:t>Dördüncü səviyyə</a:t>
            </a:r>
            <a:endParaRPr lang="az-Latn-AZ"/>
          </a:p>
          <a:p>
            <a:pPr lvl="4"/>
            <a:r>
              <a:rPr lang="az-Latn-AZ"/>
              <a:t>Beşinci səviyyəni redaktə et</a:t>
            </a:r>
            <a:endParaRPr lang="az-Latn-AZ"/>
          </a:p>
        </p:txBody>
      </p:sp>
      <p:sp>
        <p:nvSpPr>
          <p:cNvPr id="6" name="Aşağı Sərlövhə Doldur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z-Latn-AZ"/>
          </a:p>
        </p:txBody>
      </p:sp>
      <p:sp>
        <p:nvSpPr>
          <p:cNvPr id="7" name="Slayd Nömrə Doldur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A3A28-643D-D048-A462-AD19036F6597}" type="slidenum">
              <a:rPr lang="az-Latn-AZ" smtClean="0"/>
            </a:fld>
            <a:endParaRPr lang="az-Latn-A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ru-RU" alt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ru-RU" alt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ru-RU" alt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ru-RU" alt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ru-RU" alt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ru-RU" alt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ru-RU" alt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ru-RU" alt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ru-RU" alt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ru-RU" alt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EB2F9E-C9E0-4EA3-A9E2-0DF5F691060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Замещающий номер слайда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омер слайда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Замещающий номер слайда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ru-RU" alt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ru-RU" alt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ru-RU" alt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ru-RU" alt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ru-RU" alt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ru-RU" alt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ru-RU" alt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ru-RU" alt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ru-RU" alt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ru-RU" alt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ətn Qutusu 1"/>
          <p:cNvSpPr txBox="1"/>
          <p:nvPr/>
        </p:nvSpPr>
        <p:spPr>
          <a:xfrm>
            <a:off x="612574" y="335845"/>
            <a:ext cx="4923831" cy="6186309"/>
          </a:xfrm>
          <a:prstGeom prst="rect">
            <a:avLst/>
          </a:prstGeom>
          <a:solidFill>
            <a:schemeClr val="tx1"/>
          </a:solidFill>
        </p:spPr>
        <p:txBody>
          <a:bodyPr wrap="square" rtlCol="0">
            <a:spAutoFit/>
          </a:bodyPr>
          <a:lstStyle/>
          <a:p>
            <a:pPr algn="l"/>
            <a:r>
              <a:rPr lang="en-US" sz="3600" b="1">
                <a:solidFill>
                  <a:schemeClr val="bg1"/>
                </a:solidFill>
              </a:rPr>
              <a:t>Meninqokok infeksiyası kəskin infeksion xəstəlik olub ən çox uşaqlarda bəzə</a:t>
            </a:r>
            <a:r>
              <a:rPr lang="en-US" sz="3600" b="1">
                <a:solidFill>
                  <a:schemeClr val="bg1"/>
                </a:solidFill>
              </a:rPr>
              <a:t>n</a:t>
            </a:r>
            <a:r>
              <a:rPr lang="en-US" sz="3600" b="1">
                <a:solidFill>
                  <a:schemeClr val="bg1"/>
                </a:solidFill>
              </a:rPr>
              <a:t> isə digər yaş qruplarında rast gəli</a:t>
            </a:r>
            <a:r>
              <a:rPr lang="en-US" sz="3600" b="1">
                <a:solidFill>
                  <a:schemeClr val="bg1"/>
                </a:solidFill>
              </a:rPr>
              <a:t>nir.</a:t>
            </a:r>
            <a:r>
              <a:rPr lang="en-US" sz="3600" b="1">
                <a:solidFill>
                  <a:schemeClr val="bg1"/>
                </a:solidFill>
              </a:rPr>
              <a:t> Tipik antroponoz xəstəlik olan meninqoko</a:t>
            </a:r>
            <a:r>
              <a:rPr lang="en-US" sz="3600" b="1">
                <a:solidFill>
                  <a:schemeClr val="bg1"/>
                </a:solidFill>
              </a:rPr>
              <a:t>k</a:t>
            </a:r>
            <a:r>
              <a:rPr lang="en-US" sz="3600" b="1">
                <a:solidFill>
                  <a:schemeClr val="bg1"/>
                </a:solidFill>
              </a:rPr>
              <a:t> infeksiyası hava</a:t>
            </a:r>
            <a:r>
              <a:rPr lang="en-US" sz="3600" b="1">
                <a:solidFill>
                  <a:schemeClr val="bg1"/>
                </a:solidFill>
              </a:rPr>
              <a:t>-</a:t>
            </a:r>
            <a:r>
              <a:rPr lang="en-US" sz="3600" b="1">
                <a:solidFill>
                  <a:schemeClr val="bg1"/>
                </a:solidFill>
              </a:rPr>
              <a:t>damcı üsulu ilə keçir</a:t>
            </a:r>
            <a:endParaRPr lang="az-Latn-AZ" sz="3600" b="1">
              <a:solidFill>
                <a:schemeClr val="bg1"/>
              </a:solidFill>
            </a:endParaRPr>
          </a:p>
        </p:txBody>
      </p:sp>
      <p:pic>
        <p:nvPicPr>
          <p:cNvPr id="3" name="Şəkil 3"/>
          <p:cNvPicPr>
            <a:picLocks noChangeAspect="1"/>
          </p:cNvPicPr>
          <p:nvPr/>
        </p:nvPicPr>
        <p:blipFill>
          <a:blip r:embed="rId1"/>
          <a:stretch>
            <a:fillRect/>
          </a:stretch>
        </p:blipFill>
        <p:spPr>
          <a:xfrm>
            <a:off x="5536405" y="0"/>
            <a:ext cx="6655595" cy="3679031"/>
          </a:xfrm>
          <a:prstGeom prst="rect">
            <a:avLst/>
          </a:prstGeom>
        </p:spPr>
      </p:pic>
      <p:pic>
        <p:nvPicPr>
          <p:cNvPr id="5" name="Şəkil 5"/>
          <p:cNvPicPr>
            <a:picLocks noChangeAspect="1"/>
          </p:cNvPicPr>
          <p:nvPr/>
        </p:nvPicPr>
        <p:blipFill>
          <a:blip r:embed="rId2"/>
          <a:stretch>
            <a:fillRect/>
          </a:stretch>
        </p:blipFill>
        <p:spPr>
          <a:xfrm>
            <a:off x="5679280" y="3679031"/>
            <a:ext cx="6512720" cy="3178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401955" y="-114935"/>
            <a:ext cx="10671175" cy="66713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 name="Mətn Qutusu 1"/>
          <p:cNvSpPr txBox="1"/>
          <p:nvPr/>
        </p:nvSpPr>
        <p:spPr>
          <a:xfrm>
            <a:off x="1157286" y="366623"/>
            <a:ext cx="10254854" cy="6124754"/>
          </a:xfrm>
          <a:prstGeom prst="rect">
            <a:avLst/>
          </a:prstGeom>
          <a:noFill/>
        </p:spPr>
        <p:txBody>
          <a:bodyPr wrap="square" rtlCol="0">
            <a:spAutoFit/>
          </a:bodyPr>
          <a:lstStyle/>
          <a:p>
            <a:pPr algn="l"/>
            <a:r>
              <a:rPr lang="en-US" sz="2800" b="1">
                <a:solidFill>
                  <a:schemeClr val="bg1"/>
                </a:solidFill>
              </a:rPr>
              <a:t>Dərini toksikoz nəticəsində bəzən meninqokok infeksiyasının </a:t>
            </a:r>
            <a:r>
              <a:rPr lang="en-US" sz="2800" b="1">
                <a:solidFill>
                  <a:schemeClr val="bg1"/>
                </a:solidFill>
              </a:rPr>
              <a:t>l</a:t>
            </a:r>
            <a:r>
              <a:rPr lang="en-US" sz="2800" b="1">
                <a:solidFill>
                  <a:schemeClr val="bg1"/>
                </a:solidFill>
              </a:rPr>
              <a:t>etall ağırlaşması</a:t>
            </a:r>
            <a:r>
              <a:rPr lang="en-US" sz="2800" b="1">
                <a:solidFill>
                  <a:schemeClr val="bg1"/>
                </a:solidFill>
              </a:rPr>
              <a:t>-</a:t>
            </a:r>
            <a:r>
              <a:rPr lang="en-US" sz="2800" b="1">
                <a:solidFill>
                  <a:schemeClr val="bg1"/>
                </a:solidFill>
              </a:rPr>
              <a:t>serebral hipertenziya inkişaf edir</a:t>
            </a:r>
            <a:r>
              <a:rPr lang="en-US" sz="2800" b="1">
                <a:solidFill>
                  <a:schemeClr val="bg1"/>
                </a:solidFill>
              </a:rPr>
              <a:t>,</a:t>
            </a:r>
            <a:r>
              <a:rPr lang="en-US" sz="2800" b="1">
                <a:solidFill>
                  <a:schemeClr val="bg1"/>
                </a:solidFill>
              </a:rPr>
              <a:t> baş beyin ödemi nəticəsində ölüm baş verə bilir</a:t>
            </a:r>
            <a:endParaRPr lang="en-US" sz="2800" b="1">
              <a:solidFill>
                <a:schemeClr val="bg1"/>
              </a:solidFill>
            </a:endParaRPr>
          </a:p>
          <a:p>
            <a:pPr algn="l"/>
            <a:r>
              <a:rPr lang="az-Latn-AZ" sz="2800" b="1">
                <a:solidFill>
                  <a:schemeClr val="bg1"/>
                </a:solidFill>
              </a:rPr>
              <a:t>Ç</a:t>
            </a:r>
            <a:r>
              <a:rPr lang="en-US" sz="2800" b="1">
                <a:solidFill>
                  <a:schemeClr val="bg1"/>
                </a:solidFill>
              </a:rPr>
              <a:t>ox müxtəlif klinik əlamətlər </a:t>
            </a:r>
            <a:r>
              <a:rPr lang="en-US" sz="2800" b="1">
                <a:solidFill>
                  <a:schemeClr val="bg1"/>
                </a:solidFill>
              </a:rPr>
              <a:t>və </a:t>
            </a:r>
            <a:r>
              <a:rPr lang="en-US" sz="2800" b="1">
                <a:solidFill>
                  <a:schemeClr val="bg1"/>
                </a:solidFill>
              </a:rPr>
              <a:t>morfoloji </a:t>
            </a:r>
            <a:r>
              <a:rPr lang="en-US" sz="2800" b="1">
                <a:solidFill>
                  <a:schemeClr val="bg1"/>
                </a:solidFill>
              </a:rPr>
              <a:t>dəyişikliklərlə müşayiət </a:t>
            </a:r>
            <a:r>
              <a:rPr lang="en-US" sz="2800" b="1">
                <a:solidFill>
                  <a:schemeClr val="bg1"/>
                </a:solidFill>
              </a:rPr>
              <a:t>olunan meninqokok infeksiyasının həm də lokalizasiyasından aslı olaraq aşağıdakı təzahür formaları ayırd edilir</a:t>
            </a:r>
            <a:endParaRPr lang="en-US" sz="2800" b="1">
              <a:solidFill>
                <a:schemeClr val="bg1"/>
              </a:solidFill>
            </a:endParaRPr>
          </a:p>
          <a:p>
            <a:pPr marL="514350" indent="-514350" algn="l">
              <a:buAutoNum type="arabicPeriod"/>
            </a:pPr>
            <a:r>
              <a:rPr lang="en-US" sz="2800" b="1">
                <a:solidFill>
                  <a:srgbClr val="FF0000"/>
                </a:solidFill>
              </a:rPr>
              <a:t>Yerli meninqokokk infeksiyası buna ilkin lokal formalarda deyilir</a:t>
            </a:r>
            <a:endParaRPr lang="en-US" sz="2800" b="1">
              <a:solidFill>
                <a:srgbClr val="FF0000"/>
              </a:solidFill>
            </a:endParaRPr>
          </a:p>
          <a:p>
            <a:pPr algn="l"/>
            <a:r>
              <a:rPr lang="en-US" sz="2800" b="1">
                <a:solidFill>
                  <a:srgbClr val="FF0000"/>
                </a:solidFill>
              </a:rPr>
              <a:t> a-</a:t>
            </a:r>
            <a:r>
              <a:rPr lang="en-US" sz="2800" b="1">
                <a:solidFill>
                  <a:srgbClr val="FF0000"/>
                </a:solidFill>
              </a:rPr>
              <a:t> latent bakteriya gəzdirmə buna simptomsuz meninqokok gəzdirmə və ya sub klinik forma və yaxud meninqokok ifraz etmə də deyilir</a:t>
            </a:r>
            <a:endParaRPr lang="en-US" sz="2800" b="1">
              <a:solidFill>
                <a:srgbClr val="FF0000"/>
              </a:solidFill>
            </a:endParaRPr>
          </a:p>
          <a:p>
            <a:pPr algn="l"/>
            <a:r>
              <a:rPr lang="en-US" sz="2800" b="1">
                <a:solidFill>
                  <a:srgbClr val="FF0000"/>
                </a:solidFill>
              </a:rPr>
              <a:t>B-</a:t>
            </a:r>
            <a:r>
              <a:rPr lang="en-US" sz="2800" b="1">
                <a:solidFill>
                  <a:srgbClr val="FF0000"/>
                </a:solidFill>
              </a:rPr>
              <a:t> meninqokok naz</a:t>
            </a:r>
            <a:r>
              <a:rPr lang="en-US" sz="2800" b="1">
                <a:solidFill>
                  <a:srgbClr val="FF0000"/>
                </a:solidFill>
              </a:rPr>
              <a:t>of</a:t>
            </a:r>
            <a:r>
              <a:rPr lang="en-US" sz="2800" b="1">
                <a:solidFill>
                  <a:srgbClr val="FF0000"/>
                </a:solidFill>
              </a:rPr>
              <a:t>aringit</a:t>
            </a:r>
            <a:endParaRPr lang="en-US" sz="2800" b="1">
              <a:solidFill>
                <a:srgbClr val="FF0000"/>
              </a:solidFill>
            </a:endParaRPr>
          </a:p>
          <a:p>
            <a:pPr algn="l"/>
            <a:r>
              <a:rPr lang="en-US" sz="2800" b="1">
                <a:solidFill>
                  <a:srgbClr val="FF0000"/>
                </a:solidFill>
              </a:rPr>
              <a:t>C-</a:t>
            </a:r>
            <a:r>
              <a:rPr lang="en-US" sz="2800" b="1">
                <a:solidFill>
                  <a:srgbClr val="FF0000"/>
                </a:solidFill>
              </a:rPr>
              <a:t>Meninqokok </a:t>
            </a:r>
            <a:r>
              <a:rPr lang="en-US" sz="2800" b="1">
                <a:solidFill>
                  <a:srgbClr val="FF0000"/>
                </a:solidFill>
              </a:rPr>
              <a:t>Pnevmoniyasi</a:t>
            </a:r>
            <a:endParaRPr lang="az-Latn-AZ" sz="28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14CD68"/>
            </a:gs>
            <a:gs pos="100000">
              <a:srgbClr val="035C7D"/>
            </a:gs>
          </a:gsLst>
          <a:lin ang="5400000" scaled="0"/>
        </a:gradFill>
        <a:effectLst/>
      </p:bgPr>
    </p:bg>
    <p:spTree>
      <p:nvGrpSpPr>
        <p:cNvPr id="1" name=""/>
        <p:cNvGrpSpPr/>
        <p:nvPr/>
      </p:nvGrpSpPr>
      <p:grpSpPr>
        <a:xfrm>
          <a:off x="0" y="0"/>
          <a:ext cx="0" cy="0"/>
          <a:chOff x="0" y="0"/>
          <a:chExt cx="0" cy="0"/>
        </a:xfrm>
      </p:grpSpPr>
      <p:sp>
        <p:nvSpPr>
          <p:cNvPr id="2" name="Mətn Qutusu 1"/>
          <p:cNvSpPr txBox="1"/>
          <p:nvPr/>
        </p:nvSpPr>
        <p:spPr>
          <a:xfrm flipH="1">
            <a:off x="732235" y="928687"/>
            <a:ext cx="8501062" cy="5509200"/>
          </a:xfrm>
          <a:prstGeom prst="rect">
            <a:avLst/>
          </a:prstGeom>
          <a:noFill/>
        </p:spPr>
        <p:txBody>
          <a:bodyPr wrap="square" rtlCol="0">
            <a:spAutoFit/>
          </a:bodyPr>
          <a:lstStyle/>
          <a:p>
            <a:pPr algn="l"/>
            <a:r>
              <a:rPr lang="en-US" sz="3200" b="1">
                <a:solidFill>
                  <a:srgbClr val="FF0000"/>
                </a:solidFill>
              </a:rPr>
              <a:t>Yayılmış meninqokokk infeksiyasi</a:t>
            </a:r>
            <a:r>
              <a:rPr lang="en-US" sz="3200" b="1">
                <a:solidFill>
                  <a:srgbClr val="FF0000"/>
                </a:solidFill>
              </a:rPr>
              <a:t> Buna</a:t>
            </a:r>
            <a:r>
              <a:rPr lang="en-US" sz="3200" b="1">
                <a:solidFill>
                  <a:srgbClr val="FF0000"/>
                </a:solidFill>
              </a:rPr>
              <a:t> hemato</a:t>
            </a:r>
            <a:r>
              <a:rPr lang="en-US" sz="3200" b="1">
                <a:solidFill>
                  <a:srgbClr val="FF0000"/>
                </a:solidFill>
              </a:rPr>
              <a:t>g</a:t>
            </a:r>
            <a:r>
              <a:rPr lang="en-US" sz="3200" b="1">
                <a:solidFill>
                  <a:srgbClr val="FF0000"/>
                </a:solidFill>
              </a:rPr>
              <a:t>en </a:t>
            </a:r>
            <a:r>
              <a:rPr lang="en-US" sz="3200" b="1">
                <a:solidFill>
                  <a:srgbClr val="FF0000"/>
                </a:solidFill>
              </a:rPr>
              <a:t>generalizə</a:t>
            </a:r>
            <a:r>
              <a:rPr lang="en-US" sz="3200" b="1">
                <a:solidFill>
                  <a:srgbClr val="FF0000"/>
                </a:solidFill>
              </a:rPr>
              <a:t> olunmuş formalarda </a:t>
            </a:r>
            <a:r>
              <a:rPr lang="en-US" sz="3200" b="1">
                <a:solidFill>
                  <a:srgbClr val="FF0000"/>
                </a:solidFill>
              </a:rPr>
              <a:t>deyilir.</a:t>
            </a:r>
            <a:endParaRPr lang="en-US" sz="3200" b="1">
              <a:solidFill>
                <a:srgbClr val="FF0000"/>
              </a:solidFill>
            </a:endParaRPr>
          </a:p>
          <a:p>
            <a:pPr algn="l"/>
            <a:r>
              <a:rPr lang="en-US" sz="3200" b="1">
                <a:solidFill>
                  <a:srgbClr val="FF0000"/>
                </a:solidFill>
              </a:rPr>
              <a:t>A-irinli menningit</a:t>
            </a:r>
            <a:endParaRPr lang="en-US" sz="3200" b="1">
              <a:solidFill>
                <a:srgbClr val="FF0000"/>
              </a:solidFill>
            </a:endParaRPr>
          </a:p>
          <a:p>
            <a:pPr algn="l"/>
            <a:r>
              <a:rPr lang="en-US" sz="3200" b="1">
                <a:solidFill>
                  <a:srgbClr val="FF0000"/>
                </a:solidFill>
              </a:rPr>
              <a:t>B-Meninqosefalit</a:t>
            </a:r>
            <a:endParaRPr lang="en-US" sz="3200" b="1">
              <a:solidFill>
                <a:srgbClr val="FF0000"/>
              </a:solidFill>
            </a:endParaRPr>
          </a:p>
          <a:p>
            <a:pPr algn="l"/>
            <a:r>
              <a:rPr lang="en-US" sz="3200" b="1">
                <a:solidFill>
                  <a:srgbClr val="FF0000"/>
                </a:solidFill>
              </a:rPr>
              <a:t>C-meninqokokkemiya və ya meninqokok sepsisi(tipik,ildirimvari və xroniki</a:t>
            </a:r>
            <a:endParaRPr lang="en-US" sz="3200" b="1">
              <a:solidFill>
                <a:srgbClr val="FF0000"/>
              </a:solidFill>
            </a:endParaRPr>
          </a:p>
          <a:p>
            <a:pPr algn="l"/>
            <a:r>
              <a:rPr lang="en-US" sz="3200" b="1">
                <a:solidFill>
                  <a:srgbClr val="FF0000"/>
                </a:solidFill>
              </a:rPr>
              <a:t>D-qarışiq(meningit və meninqokokkemiya)</a:t>
            </a:r>
            <a:endParaRPr lang="en-US" sz="3200" b="1">
              <a:solidFill>
                <a:srgbClr val="FF0000"/>
              </a:solidFill>
            </a:endParaRPr>
          </a:p>
          <a:p>
            <a:pPr algn="l"/>
            <a:r>
              <a:rPr lang="en-US" sz="3200" b="1">
                <a:solidFill>
                  <a:srgbClr val="FF0000"/>
                </a:solidFill>
              </a:rPr>
              <a:t>E-atipik formalar(meninqokok endokartidk,artridi,poliartridi və iridoksikliti</a:t>
            </a:r>
            <a:endParaRPr lang="az-Latn-AZ" sz="3200"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2" name="Mətn Qutusu 1"/>
          <p:cNvSpPr txBox="1"/>
          <p:nvPr/>
        </p:nvSpPr>
        <p:spPr>
          <a:xfrm>
            <a:off x="931069" y="362545"/>
            <a:ext cx="4783932" cy="4832092"/>
          </a:xfrm>
          <a:prstGeom prst="rect">
            <a:avLst/>
          </a:prstGeom>
          <a:noFill/>
        </p:spPr>
        <p:txBody>
          <a:bodyPr wrap="square" rtlCol="0">
            <a:spAutoFit/>
          </a:bodyPr>
          <a:lstStyle/>
          <a:p>
            <a:pPr algn="l"/>
            <a:r>
              <a:rPr lang="en-US" sz="2800" b="1">
                <a:solidFill>
                  <a:schemeClr val="bg1"/>
                </a:solidFill>
              </a:rPr>
              <a:t>Meninqokok infeksiyası nın bu çoxsaylı yerli və yayilmis təzahür formaları içərisində ən çox rast gəlinəni və praktiki əhmiyyət kəsb edən onun aşağdakı </a:t>
            </a:r>
            <a:r>
              <a:rPr lang="en-US" sz="2800" b="1">
                <a:solidFill>
                  <a:schemeClr val="bg1"/>
                </a:solidFill>
              </a:rPr>
              <a:t>üç əsas inkişaf variantlarıdır </a:t>
            </a:r>
            <a:endParaRPr lang="en-US" sz="2800" b="1">
              <a:solidFill>
                <a:schemeClr val="bg1"/>
              </a:solidFill>
            </a:endParaRPr>
          </a:p>
          <a:p>
            <a:pPr algn="l"/>
            <a:r>
              <a:rPr lang="en-US" sz="2800" b="1">
                <a:solidFill>
                  <a:schemeClr val="bg1"/>
                </a:solidFill>
              </a:rPr>
              <a:t>1</a:t>
            </a:r>
            <a:r>
              <a:rPr lang="en-US" sz="2800" b="1">
                <a:solidFill>
                  <a:schemeClr val="bg1"/>
                </a:solidFill>
              </a:rPr>
              <a:t> meninqokok </a:t>
            </a:r>
            <a:r>
              <a:rPr lang="en-US" sz="2800" b="1">
                <a:solidFill>
                  <a:schemeClr val="bg1"/>
                </a:solidFill>
              </a:rPr>
              <a:t>Nazo</a:t>
            </a:r>
            <a:r>
              <a:rPr lang="en-US" sz="2800" b="1">
                <a:solidFill>
                  <a:schemeClr val="bg1"/>
                </a:solidFill>
              </a:rPr>
              <a:t>faringiti</a:t>
            </a:r>
            <a:endParaRPr lang="en-US" sz="2800" b="1">
              <a:solidFill>
                <a:schemeClr val="bg1"/>
              </a:solidFill>
            </a:endParaRPr>
          </a:p>
          <a:p>
            <a:pPr algn="l"/>
            <a:r>
              <a:rPr lang="en-US" sz="2800" b="1">
                <a:solidFill>
                  <a:schemeClr val="bg1"/>
                </a:solidFill>
              </a:rPr>
              <a:t>2 irinli meningit</a:t>
            </a:r>
            <a:endParaRPr lang="en-US" sz="2800" b="1">
              <a:solidFill>
                <a:schemeClr val="bg1"/>
              </a:solidFill>
            </a:endParaRPr>
          </a:p>
          <a:p>
            <a:pPr algn="l"/>
            <a:r>
              <a:rPr lang="en-US" sz="2800" b="1">
                <a:solidFill>
                  <a:schemeClr val="bg1"/>
                </a:solidFill>
              </a:rPr>
              <a:t>3 meninqokokemiya</a:t>
            </a:r>
            <a:endParaRPr lang="az-Latn-AZ" sz="2800" b="1">
              <a:solidFill>
                <a:schemeClr val="bg1"/>
              </a:solidFill>
            </a:endParaRPr>
          </a:p>
        </p:txBody>
      </p:sp>
      <p:pic>
        <p:nvPicPr>
          <p:cNvPr id="3" name="Şəkil 3"/>
          <p:cNvPicPr>
            <a:picLocks noChangeAspect="1"/>
          </p:cNvPicPr>
          <p:nvPr/>
        </p:nvPicPr>
        <p:blipFill>
          <a:blip r:embed="rId1"/>
          <a:stretch>
            <a:fillRect/>
          </a:stretch>
        </p:blipFill>
        <p:spPr>
          <a:xfrm>
            <a:off x="6298406" y="362545"/>
            <a:ext cx="4783932" cy="56828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ətn Qutusu 1"/>
          <p:cNvSpPr txBox="1"/>
          <p:nvPr/>
        </p:nvSpPr>
        <p:spPr>
          <a:xfrm>
            <a:off x="482203" y="302359"/>
            <a:ext cx="5482828" cy="6555641"/>
          </a:xfrm>
          <a:prstGeom prst="rect">
            <a:avLst/>
          </a:prstGeom>
          <a:noFill/>
        </p:spPr>
        <p:txBody>
          <a:bodyPr wrap="square" rtlCol="0">
            <a:spAutoFit/>
          </a:bodyPr>
          <a:lstStyle/>
          <a:p>
            <a:pPr algn="l"/>
            <a:r>
              <a:rPr lang="en-US" sz="2800" b="1">
                <a:solidFill>
                  <a:srgbClr val="FF0000"/>
                </a:solidFill>
              </a:rPr>
              <a:t>Meninqokok nazofaringit</a:t>
            </a:r>
            <a:r>
              <a:rPr lang="en-US" sz="2800" b="1">
                <a:solidFill>
                  <a:srgbClr val="FF0000"/>
                </a:solidFill>
              </a:rPr>
              <a:t>i</a:t>
            </a:r>
            <a:endParaRPr lang="en-US" sz="2800" b="1">
              <a:solidFill>
                <a:srgbClr val="FF0000"/>
              </a:solidFill>
            </a:endParaRPr>
          </a:p>
          <a:p>
            <a:pPr algn="l"/>
            <a:r>
              <a:rPr lang="en-US" sz="2800" b="1">
                <a:solidFill>
                  <a:schemeClr val="bg1"/>
                </a:solidFill>
              </a:rPr>
              <a:t>Buna </a:t>
            </a:r>
            <a:r>
              <a:rPr lang="en-US" sz="2800" b="1">
                <a:solidFill>
                  <a:schemeClr val="bg1"/>
                </a:solidFill>
              </a:rPr>
              <a:t>kəskin nazofaringit də deyilir burunun </a:t>
            </a:r>
            <a:r>
              <a:rPr lang="en-US" sz="2800" b="1">
                <a:solidFill>
                  <a:schemeClr val="bg1"/>
                </a:solidFill>
              </a:rPr>
              <a:t>və udlağin</a:t>
            </a:r>
            <a:r>
              <a:rPr lang="en-US" sz="2800" b="1">
                <a:solidFill>
                  <a:schemeClr val="bg1"/>
                </a:solidFill>
              </a:rPr>
              <a:t> </a:t>
            </a:r>
            <a:r>
              <a:rPr lang="en-US" sz="2800" b="1">
                <a:solidFill>
                  <a:schemeClr val="bg1"/>
                </a:solidFill>
              </a:rPr>
              <a:t>selikli qiş</a:t>
            </a:r>
            <a:r>
              <a:rPr lang="en-US" sz="2800" b="1">
                <a:solidFill>
                  <a:schemeClr val="bg1"/>
                </a:solidFill>
              </a:rPr>
              <a:t>alarında kataral yaxud da</a:t>
            </a:r>
            <a:r>
              <a:rPr lang="en-US" sz="2800" b="1">
                <a:solidFill>
                  <a:schemeClr val="bg1"/>
                </a:solidFill>
              </a:rPr>
              <a:t> </a:t>
            </a:r>
            <a:r>
              <a:rPr lang="en-US" sz="2800" b="1">
                <a:solidFill>
                  <a:schemeClr val="bg1"/>
                </a:solidFill>
              </a:rPr>
              <a:t>seli</a:t>
            </a:r>
            <a:r>
              <a:rPr lang="en-US" sz="2800" b="1">
                <a:solidFill>
                  <a:schemeClr val="bg1"/>
                </a:solidFill>
              </a:rPr>
              <a:t>kli </a:t>
            </a:r>
            <a:r>
              <a:rPr lang="en-US" sz="2800" b="1">
                <a:solidFill>
                  <a:schemeClr val="bg1"/>
                </a:solidFill>
              </a:rPr>
              <a:t>irinli kataral </a:t>
            </a:r>
            <a:r>
              <a:rPr lang="en-US" sz="2800" b="1">
                <a:solidFill>
                  <a:schemeClr val="bg1"/>
                </a:solidFill>
              </a:rPr>
              <a:t>iltihab</a:t>
            </a:r>
            <a:r>
              <a:rPr lang="en-US" sz="2800" b="1">
                <a:solidFill>
                  <a:schemeClr val="bg1"/>
                </a:solidFill>
              </a:rPr>
              <a:t> baş verir burunun selikli qişası və udlağın arxa divarı</a:t>
            </a:r>
            <a:r>
              <a:rPr lang="en-US" sz="2800" b="1">
                <a:solidFill>
                  <a:schemeClr val="bg1"/>
                </a:solidFill>
              </a:rPr>
              <a:t> kəskin dolu</a:t>
            </a:r>
            <a:r>
              <a:rPr lang="en-US" sz="2800" b="1">
                <a:solidFill>
                  <a:schemeClr val="bg1"/>
                </a:solidFill>
              </a:rPr>
              <a:t> qanlı </a:t>
            </a:r>
            <a:r>
              <a:rPr lang="en-US" sz="2800" b="1">
                <a:solidFill>
                  <a:schemeClr val="bg1"/>
                </a:solidFill>
              </a:rPr>
              <a:t>ödem</a:t>
            </a:r>
            <a:r>
              <a:rPr lang="en-US" sz="2800" b="1">
                <a:solidFill>
                  <a:schemeClr val="bg1"/>
                </a:solidFill>
              </a:rPr>
              <a:t>li və şişkinləşmiş olur onların limfo</a:t>
            </a:r>
            <a:r>
              <a:rPr lang="en-US" sz="2800" b="1">
                <a:solidFill>
                  <a:schemeClr val="bg1"/>
                </a:solidFill>
              </a:rPr>
              <a:t>id follikullari hiperplaziyaya</a:t>
            </a:r>
            <a:r>
              <a:rPr lang="en-US" sz="2800" b="1">
                <a:solidFill>
                  <a:schemeClr val="bg1"/>
                </a:solidFill>
              </a:rPr>
              <a:t> uğrayır</a:t>
            </a:r>
            <a:r>
              <a:rPr lang="en-US" sz="2800" b="1">
                <a:solidFill>
                  <a:schemeClr val="bg1"/>
                </a:solidFill>
              </a:rPr>
              <a:t>.</a:t>
            </a:r>
            <a:r>
              <a:rPr lang="en-US" sz="2800" b="1">
                <a:solidFill>
                  <a:schemeClr val="bg1"/>
                </a:solidFill>
              </a:rPr>
              <a:t> Selikli qişalarda və selikaltı qat</a:t>
            </a:r>
            <a:r>
              <a:rPr lang="en-US" sz="2800" b="1">
                <a:solidFill>
                  <a:schemeClr val="bg1"/>
                </a:solidFill>
              </a:rPr>
              <a:t>da </a:t>
            </a:r>
            <a:r>
              <a:rPr lang="en-US" sz="2800" b="1">
                <a:solidFill>
                  <a:schemeClr val="bg1"/>
                </a:solidFill>
              </a:rPr>
              <a:t>neytrofil qarışıqlı limfo leyk</a:t>
            </a:r>
            <a:r>
              <a:rPr lang="en-US" sz="2800" b="1">
                <a:solidFill>
                  <a:schemeClr val="bg1"/>
                </a:solidFill>
              </a:rPr>
              <a:t>ositar infiltradiya </a:t>
            </a:r>
            <a:r>
              <a:rPr lang="en-US" sz="2800" b="1">
                <a:solidFill>
                  <a:schemeClr val="bg1"/>
                </a:solidFill>
              </a:rPr>
              <a:t>qeyd edilir çoxlu </a:t>
            </a:r>
            <a:r>
              <a:rPr lang="en-US" sz="2800" b="1">
                <a:solidFill>
                  <a:schemeClr val="bg1"/>
                </a:solidFill>
              </a:rPr>
              <a:t>ekssudat ifraz</a:t>
            </a:r>
            <a:r>
              <a:rPr lang="en-US" sz="2800" b="1">
                <a:solidFill>
                  <a:schemeClr val="bg1"/>
                </a:solidFill>
              </a:rPr>
              <a:t> olunur</a:t>
            </a:r>
            <a:endParaRPr lang="az-Latn-AZ" sz="2800" b="1">
              <a:solidFill>
                <a:schemeClr val="bg1"/>
              </a:solidFill>
            </a:endParaRPr>
          </a:p>
        </p:txBody>
      </p:sp>
      <p:pic>
        <p:nvPicPr>
          <p:cNvPr id="3" name="Şəkil 3"/>
          <p:cNvPicPr>
            <a:picLocks noChangeAspect="1"/>
          </p:cNvPicPr>
          <p:nvPr/>
        </p:nvPicPr>
        <p:blipFill>
          <a:blip r:embed="rId1"/>
          <a:stretch>
            <a:fillRect/>
          </a:stretch>
        </p:blipFill>
        <p:spPr>
          <a:xfrm>
            <a:off x="6226971" y="356562"/>
            <a:ext cx="5202661" cy="6144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5000"/>
          </a:schemeClr>
        </a:solidFill>
        <a:effectLst/>
      </p:bgPr>
    </p:bg>
    <p:spTree>
      <p:nvGrpSpPr>
        <p:cNvPr id="1" name=""/>
        <p:cNvGrpSpPr/>
        <p:nvPr/>
      </p:nvGrpSpPr>
      <p:grpSpPr>
        <a:xfrm>
          <a:off x="0" y="0"/>
          <a:ext cx="0" cy="0"/>
          <a:chOff x="0" y="0"/>
          <a:chExt cx="0" cy="0"/>
        </a:xfrm>
      </p:grpSpPr>
      <p:sp>
        <p:nvSpPr>
          <p:cNvPr id="3" name="Mətn Qutusu 2"/>
          <p:cNvSpPr txBox="1"/>
          <p:nvPr/>
        </p:nvSpPr>
        <p:spPr>
          <a:xfrm>
            <a:off x="631030" y="553640"/>
            <a:ext cx="10929940" cy="6001643"/>
          </a:xfrm>
          <a:prstGeom prst="rect">
            <a:avLst/>
          </a:prstGeom>
          <a:noFill/>
        </p:spPr>
        <p:txBody>
          <a:bodyPr wrap="square">
            <a:spAutoFit/>
          </a:bodyPr>
          <a:lstStyle/>
          <a:p>
            <a:r>
              <a:rPr lang="en-US" sz="2400" b="1">
                <a:solidFill>
                  <a:srgbClr val="FF0000"/>
                </a:solidFill>
              </a:rPr>
              <a:t>İrin</a:t>
            </a:r>
            <a:r>
              <a:rPr lang="az-Latn-AZ" sz="2400" b="1">
                <a:solidFill>
                  <a:srgbClr val="FF0000"/>
                </a:solidFill>
              </a:rPr>
              <a:t>li meningit və ya məninqokok meningiti b</a:t>
            </a:r>
            <a:r>
              <a:rPr lang="az-Latn-AZ" sz="2400" b="1">
                <a:solidFill>
                  <a:schemeClr val="bg1"/>
                </a:solidFill>
              </a:rPr>
              <a:t>əzən meninqokok nazo– faringitinin ardınca, bəzən meninqokok–kemiya ilə birlikdə bəzən isə hətta onlarsız sərbəst şəkildə də inkişaf edə bilir. Yııxanda göstərildiyi kimi infeksiya baş beyinə əsasən hemato–ensefalik baryeri dəf etməklə hematogen yolla bəzən isə bilavasitə burun– ·udiaq nahiyəsindən limfogen yolla perivaskulyar və perinevral sahələrlə keçir. Klinikada çox qısa müddətdə xarakter triada – yüksək qızdırma, kəskin baş ağrıları və qusma inkişaf edir. Bundan başqa klonik və tonik qıcoimalar, sopordan komaya qədər şüurun itməsi və çoxsaylı meningeal əlamətlər də meydana çıxır. Əwəlcə beyin əsası nahiyəsindən başlanan iltihabi proses subaraxnoıdal sahələrlə beyin yanmkürələrinin digər bütün nahiyələrinə hətta onurğa beyninə dəyayiiir. lik günlər beynin yumşaq qişası kəskin doiuqanii, ödemii və şişkin olur, seroz ekssudativ iltihab başlanır. 3–cü sutkada isə ekssudatə çoxlu neytrofillən'n qarışması iiə _əiəqədar iltihabi proses irinli xaraider–alır'və yayılmış irinli meningii formalaşır. Bu zaman ekssudatın tərkibində çoxlu iibrin teiiən' də olarsa bUna irinIi–fibrinoz meningit də deyilir. </a:t>
            </a:r>
            <a:endParaRPr lang="az-Latn-AZ" sz="2400" b="1">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Mətn Qutusu 1"/>
          <p:cNvSpPr txBox="1"/>
          <p:nvPr/>
        </p:nvSpPr>
        <p:spPr>
          <a:xfrm>
            <a:off x="557808" y="243512"/>
            <a:ext cx="10504884" cy="6370975"/>
          </a:xfrm>
          <a:prstGeom prst="rect">
            <a:avLst/>
          </a:prstGeom>
          <a:noFill/>
        </p:spPr>
        <p:txBody>
          <a:bodyPr wrap="square" rtlCol="0">
            <a:spAutoFit/>
          </a:bodyPr>
          <a:lstStyle/>
          <a:p>
            <a:pPr algn="l"/>
            <a:r>
              <a:rPr lang="az-Latn-AZ" sz="2400" b="1">
                <a:solidFill>
                  <a:schemeClr val="bg1"/>
                </a:solidFill>
              </a:rPr>
              <a:t>İltihabi proses beyinin hər iki qişasında baş verərsə, buna meningit; yalnız yumşaq qişada olarsa ·– ıleptomeningit (yunanca: Jepms · “nazik“; 'yüngü</a:t>
            </a:r>
            <a:r>
              <a:rPr lang="en-US" sz="2400" b="1">
                <a:solidFill>
                  <a:schemeClr val="bg1"/>
                </a:solidFill>
              </a:rPr>
              <a:t>l</a:t>
            </a:r>
            <a:r>
              <a:rPr lang="az-Latn-AZ" sz="2400" b="1">
                <a:solidFill>
                  <a:schemeClr val="bg1"/>
                </a:solidFill>
              </a:rPr>
              <a:t>); yalnız sən qişada darsa isə, buna paximeningit deyilir (yunanca: paclzzıs · “.qalın”) Praktikada çox əksər hallarda məhz Ieptomcningit rast gəlinir Ona örə də meningit dedikdə adətən yumşaq qişanın iltihabı nəzərdə rutulur İltihabi proses yumşaq qişadan beyin maddəsinə keçdikdə meninqoensefaiit baş verir. Bu zaman yumşaq qişada az intensivlikdə irinli dayişikiiktərdən başqa, beyin _maddəsindəld damadarm gedişi boyunca beyin maddesinin periyaskulyar irinli iltihab: müşahidə edilir. Beyin maddəsində kəskin doluqanh damarıarın !.ətrafmda 'diapedəz qansızma ocaqları, neyroniarda isə distronk dəyişikliklər görünür. Meninqoensefalit adətən yüksək faizli letal proqnoza malik olur. irinli iltihabi proses beyin mədəciklərinə və beynin damar kələfinə də keçə bılir Belə hallarda irinli ependimatit (ventrı'kulit) və piosefam (piosefaliya) inkişaf edir. İrmii meningit prosesi təxminən 3-cü həftədən etibarən sağalmağa başlayır Yumşaq qişada olan irinli akssudat tədricən sorulur</a:t>
            </a:r>
            <a:endParaRPr lang="az-Latn-AZ" sz="2400" b="1">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ətn Qutusu 1"/>
          <p:cNvSpPr txBox="1"/>
          <p:nvPr/>
        </p:nvSpPr>
        <p:spPr>
          <a:xfrm>
            <a:off x="389334" y="166092"/>
            <a:ext cx="4557713" cy="3539430"/>
          </a:xfrm>
          <a:prstGeom prst="rect">
            <a:avLst/>
          </a:prstGeom>
          <a:noFill/>
        </p:spPr>
        <p:txBody>
          <a:bodyPr wrap="square" rtlCol="0">
            <a:spAutoFit/>
          </a:bodyPr>
          <a:lstStyle/>
          <a:p>
            <a:pPr algn="l"/>
            <a:r>
              <a:rPr lang="en-US" sz="2800" b="1">
                <a:solidFill>
                  <a:srgbClr val="FF0000"/>
                </a:solidFill>
              </a:rPr>
              <a:t>Meninqokkemiya-</a:t>
            </a:r>
            <a:r>
              <a:rPr lang="en-US" sz="2800" b="1">
                <a:solidFill>
                  <a:schemeClr val="bg1"/>
                </a:solidFill>
              </a:rPr>
              <a:t>meninqokok mənşəli sepsis olub kəskin toksikoz əlmaətləri və müvafiq klinik dəyişikliklərlə ikincili irinli metastazlarla müaşiət olunur</a:t>
            </a:r>
            <a:endParaRPr lang="az-Latn-AZ" sz="2800" b="1">
              <a:solidFill>
                <a:srgbClr val="FF0000"/>
              </a:solidFill>
            </a:endParaRPr>
          </a:p>
        </p:txBody>
      </p:sp>
      <p:pic>
        <p:nvPicPr>
          <p:cNvPr id="3" name="Şəkil 3"/>
          <p:cNvPicPr>
            <a:picLocks noChangeAspect="1"/>
          </p:cNvPicPr>
          <p:nvPr/>
        </p:nvPicPr>
        <p:blipFill>
          <a:blip r:embed="rId1"/>
          <a:stretch>
            <a:fillRect/>
          </a:stretch>
        </p:blipFill>
        <p:spPr>
          <a:xfrm>
            <a:off x="4287643" y="166092"/>
            <a:ext cx="5517154" cy="3031332"/>
          </a:xfrm>
          <a:prstGeom prst="rect">
            <a:avLst/>
          </a:prstGeom>
        </p:spPr>
      </p:pic>
      <p:pic>
        <p:nvPicPr>
          <p:cNvPr id="5" name="Şəkil 5"/>
          <p:cNvPicPr>
            <a:picLocks noChangeAspect="1"/>
          </p:cNvPicPr>
          <p:nvPr/>
        </p:nvPicPr>
        <p:blipFill>
          <a:blip r:embed="rId2"/>
          <a:stretch>
            <a:fillRect/>
          </a:stretch>
        </p:blipFill>
        <p:spPr>
          <a:xfrm>
            <a:off x="1468040" y="3660577"/>
            <a:ext cx="5264944" cy="2691408"/>
          </a:xfrm>
          <a:prstGeom prst="rect">
            <a:avLst/>
          </a:prstGeom>
        </p:spPr>
      </p:pic>
      <p:pic>
        <p:nvPicPr>
          <p:cNvPr id="7" name="Şəkil 7"/>
          <p:cNvPicPr>
            <a:picLocks noChangeAspect="1"/>
          </p:cNvPicPr>
          <p:nvPr/>
        </p:nvPicPr>
        <p:blipFill>
          <a:blip r:embed="rId3"/>
          <a:stretch>
            <a:fillRect/>
          </a:stretch>
        </p:blipFill>
        <p:spPr>
          <a:xfrm>
            <a:off x="7503118" y="3660576"/>
            <a:ext cx="4299548" cy="30313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 name="Mətn Qutusu 1"/>
          <p:cNvSpPr txBox="1"/>
          <p:nvPr/>
        </p:nvSpPr>
        <p:spPr>
          <a:xfrm>
            <a:off x="651271" y="428178"/>
            <a:ext cx="10475119" cy="6001643"/>
          </a:xfrm>
          <a:prstGeom prst="rect">
            <a:avLst/>
          </a:prstGeom>
          <a:noFill/>
        </p:spPr>
        <p:txBody>
          <a:bodyPr wrap="square" rtlCol="0">
            <a:spAutoFit/>
          </a:bodyPr>
          <a:lstStyle/>
          <a:p>
            <a:pPr algn="l"/>
            <a:r>
              <a:rPr lang="az-Latn-AZ" sz="2400" b="1">
                <a:solidFill>
                  <a:schemeClr val="bg1"/>
                </a:solidFill>
              </a:rPr>
              <a:t>Bu zaman bütün üzv və “toxumalarda generallzə olunmuş şəkildə mikros2rkulyator damar dəyişikliklərivaskulitiər damarlann divarında nekrotik dəyişiklikiər va damarətrafı sahələrdə dEapedez qansızmalar meydana ··çıxır. Bütün paren'ximatoz üzviördə, ocümlədan də böyrək və böyrəküstü vazlərdə nəkzotik dəyişikiikior və qansızmaiar, kəskin böyrək çatişmazhğı və kəskin böyrəküstü vaz çatışmazlığı; baş beynin yumşaq qişalarında "irinli meningit;· ətrafların xırda oynaqlarında seroz və ya irinli amitlər; irinli 'perikardit, uveit'. 'iridotsğkiit; seroz və selikli qişaiarda qansızma ocaqian inkişaf Edir. Dəridə. xüsusğia də gövdədə, sağrı. aşağı ətraf nahiyələrində,_göz_ qapaqlarında çoxlu miqdarda hemorragik səpkilər ·· ulduzabəniər ekzamemalar meydana çıxır. Meninqokokkemiyanm ildırımvari formasında isə bəzən bu səpkilər bir·'oiri ilə birləşərək dərialtında qırmızımtıtgöyümtül rəngli geniş qansızma sahələri də əmələ gətirirlər. Bədənin vəziyyəti dəyişdikdə xəstədə bu ləkələrin də yeri müvafıq tərəfə dəyişilmiş olur. Ona görə də belə qansszma sahələrinə “Meyit ləkələri" adı verilmişdir.</a:t>
            </a:r>
            <a:endParaRPr lang="az-Latn-AZ" sz="24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1257895" y="196453"/>
            <a:ext cx="9676210" cy="61250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2" name="Mətn Qutusu 1"/>
          <p:cNvSpPr txBox="1"/>
          <p:nvPr/>
        </p:nvSpPr>
        <p:spPr>
          <a:xfrm flipH="1">
            <a:off x="483210" y="225028"/>
            <a:ext cx="6291445" cy="3970318"/>
          </a:xfrm>
          <a:prstGeom prst="rect">
            <a:avLst/>
          </a:prstGeom>
          <a:noFill/>
        </p:spPr>
        <p:txBody>
          <a:bodyPr wrap="square" rtlCol="0">
            <a:spAutoFit/>
          </a:bodyPr>
          <a:lstStyle/>
          <a:p>
            <a:pPr algn="l"/>
            <a:r>
              <a:rPr lang="en-US" sz="3600" b="1">
                <a:solidFill>
                  <a:schemeClr val="bg1"/>
                </a:solidFill>
              </a:rPr>
              <a:t>Infeksiyanın mənbəyi xəstə şəxslər və </a:t>
            </a:r>
            <a:r>
              <a:rPr lang="en-US" sz="3600" b="1">
                <a:solidFill>
                  <a:schemeClr val="bg1"/>
                </a:solidFill>
              </a:rPr>
              <a:t>bakter</a:t>
            </a:r>
            <a:r>
              <a:rPr lang="en-US" sz="3600" b="1">
                <a:solidFill>
                  <a:schemeClr val="bg1"/>
                </a:solidFill>
              </a:rPr>
              <a:t>i</a:t>
            </a:r>
            <a:r>
              <a:rPr lang="en-US" sz="3600" b="1">
                <a:solidFill>
                  <a:schemeClr val="bg1"/>
                </a:solidFill>
              </a:rPr>
              <a:t>yagəzdiricili</a:t>
            </a:r>
            <a:r>
              <a:rPr lang="en-US" sz="3600" b="1">
                <a:solidFill>
                  <a:schemeClr val="bg1"/>
                </a:solidFill>
              </a:rPr>
              <a:t>lərdir</a:t>
            </a:r>
            <a:endParaRPr lang="en-US" sz="3600" b="1">
              <a:solidFill>
                <a:schemeClr val="bg1"/>
              </a:solidFill>
            </a:endParaRPr>
          </a:p>
          <a:p>
            <a:pPr algn="l"/>
            <a:r>
              <a:rPr lang="az-Latn-AZ" sz="3600" b="1">
                <a:solidFill>
                  <a:schemeClr val="bg1"/>
                </a:solidFill>
              </a:rPr>
              <a:t>M</a:t>
            </a:r>
            <a:r>
              <a:rPr lang="en-US" sz="3600" b="1">
                <a:solidFill>
                  <a:schemeClr val="bg1"/>
                </a:solidFill>
              </a:rPr>
              <a:t>eninqokok infeksiyası meninqokok</a:t>
            </a:r>
            <a:r>
              <a:rPr lang="en-US" sz="3600" b="1">
                <a:solidFill>
                  <a:schemeClr val="bg1"/>
                </a:solidFill>
              </a:rPr>
              <a:t>(Neisseria meningitidis diplokokları)</a:t>
            </a:r>
            <a:r>
              <a:rPr lang="en-US" sz="3600" b="1">
                <a:solidFill>
                  <a:schemeClr val="bg1"/>
                </a:solidFill>
              </a:rPr>
              <a:t> tərəfindən törədilir</a:t>
            </a:r>
            <a:endParaRPr lang="az-Latn-AZ" sz="3600" b="1">
              <a:solidFill>
                <a:schemeClr val="bg1"/>
              </a:solidFill>
            </a:endParaRPr>
          </a:p>
        </p:txBody>
      </p:sp>
      <p:pic>
        <p:nvPicPr>
          <p:cNvPr id="3" name="Şəkil 3"/>
          <p:cNvPicPr>
            <a:picLocks noChangeAspect="1"/>
          </p:cNvPicPr>
          <p:nvPr/>
        </p:nvPicPr>
        <p:blipFill>
          <a:blip r:embed="rId1"/>
          <a:stretch>
            <a:fillRect/>
          </a:stretch>
        </p:blipFill>
        <p:spPr>
          <a:xfrm>
            <a:off x="6916522" y="406003"/>
            <a:ext cx="4519431" cy="3022997"/>
          </a:xfrm>
          <a:prstGeom prst="rect">
            <a:avLst/>
          </a:prstGeom>
        </p:spPr>
      </p:pic>
      <p:pic>
        <p:nvPicPr>
          <p:cNvPr id="5" name="Şəkil 5"/>
          <p:cNvPicPr>
            <a:picLocks noChangeAspect="1"/>
          </p:cNvPicPr>
          <p:nvPr/>
        </p:nvPicPr>
        <p:blipFill>
          <a:blip r:embed="rId2"/>
          <a:stretch>
            <a:fillRect/>
          </a:stretch>
        </p:blipFill>
        <p:spPr>
          <a:xfrm>
            <a:off x="5001539" y="3609975"/>
            <a:ext cx="4839986" cy="30229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Mətn Qutusu 1"/>
          <p:cNvSpPr txBox="1"/>
          <p:nvPr/>
        </p:nvSpPr>
        <p:spPr>
          <a:xfrm>
            <a:off x="607219" y="366623"/>
            <a:ext cx="11584781" cy="6124754"/>
          </a:xfrm>
          <a:prstGeom prst="rect">
            <a:avLst/>
          </a:prstGeom>
          <a:noFill/>
        </p:spPr>
        <p:txBody>
          <a:bodyPr wrap="square" rtlCol="0">
            <a:spAutoFit/>
          </a:bodyPr>
          <a:lstStyle/>
          <a:p>
            <a:pPr algn="l"/>
            <a:r>
              <a:rPr lang="az-Latn-AZ" sz="2800" b="1">
                <a:solidFill>
                  <a:schemeClr val="bg1"/>
                </a:solidFill>
              </a:rPr>
              <a:t>Meninqokokkemiya bir sepsis kimi öz başlanğıcını (giriş qapısı) çox vaxt məni'nqokok nazofaringmndən, bəzən isə meni'ngitdən götürmüş olur. Əksər ha! !a'rda Xə'Stəierdə meningitlə birlikdə rast gəlinir Meninqokok infeksıyasımn sepsis formasında baş verməsinin əsas səbəb! orqanizmin immun sisteminin zəifləməsi, meninqokök antigenlərinə qarşı orqanizmin hiperergik reaksiyasının baş verməsidir Yuxarıda göstərilən patcmoıfoloj! dəyişikliklərin xarakterindən göründüyü kimi meninqoko'kkemWa zaman! orqanizmdə ümumi septiki dəyişlküklərla yanaşı həm 'də meninqokdklamqanda kü!!i·miqdarda parçalanması, endotoksin!ərin xaric olması ilə əlaqədar ümum! toksikoz əlamətləri də inkişaf edir Bu patogenetik am·!lə'rin (bamenaİ–toksik') təsiriiə antigen antite! kempleksbrinin də iştirak! coşuiduqda xəstələrdə toksiKo-allergik şok mexanizmi iiə ildınmvar</a:t>
            </a:r>
            <a:r>
              <a:rPr lang="en-US" sz="2800" b="1">
                <a:solidFill>
                  <a:schemeClr val="bg1"/>
                </a:solidFill>
              </a:rPr>
              <a:t>i</a:t>
            </a:r>
            <a:r>
              <a:rPr lang="az-Latn-AZ" sz="2800" b="1">
                <a:solidFill>
                  <a:schemeClr val="bg1"/>
                </a:solidFill>
              </a:rPr>
              <a:t> meninq'okokkemiya ink!şaf edir</a:t>
            </a:r>
            <a:endParaRPr lang="az-Latn-AZ" sz="2800"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467916" y="915590"/>
            <a:ext cx="5425678" cy="4562475"/>
          </a:xfrm>
          <a:prstGeom prst="rect">
            <a:avLst/>
          </a:prstGeom>
        </p:spPr>
      </p:pic>
      <p:pic>
        <p:nvPicPr>
          <p:cNvPr id="4" name="Şəkil 4"/>
          <p:cNvPicPr>
            <a:picLocks noChangeAspect="1"/>
          </p:cNvPicPr>
          <p:nvPr/>
        </p:nvPicPr>
        <p:blipFill>
          <a:blip r:embed="rId2"/>
          <a:stretch>
            <a:fillRect/>
          </a:stretch>
        </p:blipFill>
        <p:spPr>
          <a:xfrm>
            <a:off x="5893594" y="915590"/>
            <a:ext cx="5425678" cy="4562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Chart 3"/>
          <p:cNvGraphicFramePr>
            <a:graphicFrameLocks noGrp="1"/>
          </p:cNvGraphicFramePr>
          <p:nvPr/>
        </p:nvGraphicFramePr>
        <p:xfrm>
          <a:off x="1146562" y="451513"/>
          <a:ext cx="9898876" cy="575339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1549893" y="264524"/>
            <a:ext cx="9451482" cy="63289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1783512" y="194634"/>
            <a:ext cx="8624976" cy="64687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1734921" y="233998"/>
            <a:ext cx="9016424" cy="63900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14CD68"/>
            </a:gs>
            <a:gs pos="100000">
              <a:srgbClr val="035C7D"/>
            </a:gs>
          </a:gsLst>
          <a:lin ang="5400000" scaled="0"/>
        </a:gradFill>
        <a:effectLst/>
      </p:bgPr>
    </p:bg>
    <p:spTree>
      <p:nvGrpSpPr>
        <p:cNvPr id="1" name=""/>
        <p:cNvGrpSpPr/>
        <p:nvPr/>
      </p:nvGrpSpPr>
      <p:grpSpPr>
        <a:xfrm>
          <a:off x="0" y="0"/>
          <a:ext cx="0" cy="0"/>
          <a:chOff x="0" y="0"/>
          <a:chExt cx="0" cy="0"/>
        </a:xfrm>
      </p:grpSpPr>
      <p:sp>
        <p:nvSpPr>
          <p:cNvPr id="2" name="Mətn Qutusu 1"/>
          <p:cNvSpPr txBox="1"/>
          <p:nvPr/>
        </p:nvSpPr>
        <p:spPr>
          <a:xfrm>
            <a:off x="761761" y="914618"/>
            <a:ext cx="9832182" cy="830997"/>
          </a:xfrm>
          <a:prstGeom prst="rect">
            <a:avLst/>
          </a:prstGeom>
          <a:noFill/>
          <a:ln>
            <a:noFill/>
          </a:ln>
        </p:spPr>
        <p:txBody>
          <a:bodyPr wrap="square" rtlCol="0">
            <a:spAutoFit/>
          </a:bodyPr>
          <a:lstStyle/>
          <a:p>
            <a:pPr algn="l"/>
            <a:r>
              <a:rPr lang="en-US" sz="4800" b="1" i="1">
                <a:solidFill>
                  <a:srgbClr val="FF0000"/>
                </a:solidFill>
              </a:rPr>
              <a:t>Diqqətinizə görə təşəkkürlər </a:t>
            </a:r>
            <a:endParaRPr lang="az-Latn-AZ" sz="4800" b="1" i="1">
              <a:solidFill>
                <a:srgbClr val="FF0000"/>
              </a:solidFill>
            </a:endParaRPr>
          </a:p>
        </p:txBody>
      </p:sp>
      <p:pic>
        <p:nvPicPr>
          <p:cNvPr id="10" name="Content Placeholder 9" descr="ilmmmmmmmmmmm"/>
          <p:cNvPicPr>
            <a:picLocks noChangeAspect="1"/>
          </p:cNvPicPr>
          <p:nvPr/>
        </p:nvPicPr>
        <p:blipFill>
          <a:blip r:embed="rId1"/>
          <a:stretch>
            <a:fillRect/>
          </a:stretch>
        </p:blipFill>
        <p:spPr>
          <a:xfrm>
            <a:off x="2590800" y="2133600"/>
            <a:ext cx="6274435" cy="356108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ətn Qutusu 1"/>
          <p:cNvSpPr txBox="1"/>
          <p:nvPr/>
        </p:nvSpPr>
        <p:spPr>
          <a:xfrm>
            <a:off x="442912" y="219669"/>
            <a:ext cx="6290072" cy="5509200"/>
          </a:xfrm>
          <a:prstGeom prst="rect">
            <a:avLst/>
          </a:prstGeom>
          <a:noFill/>
        </p:spPr>
        <p:txBody>
          <a:bodyPr wrap="square" rtlCol="0">
            <a:spAutoFit/>
          </a:bodyPr>
          <a:lstStyle/>
          <a:p>
            <a:pPr algn="l"/>
            <a:r>
              <a:rPr lang="en-US" sz="3200">
                <a:solidFill>
                  <a:schemeClr val="bg1"/>
                </a:solidFill>
              </a:rPr>
              <a:t>Orqanizmə </a:t>
            </a:r>
            <a:r>
              <a:rPr lang="en-US" sz="3200">
                <a:solidFill>
                  <a:schemeClr val="bg1"/>
                </a:solidFill>
              </a:rPr>
              <a:t>aerogen</a:t>
            </a:r>
            <a:r>
              <a:rPr lang="en-US" sz="3200">
                <a:solidFill>
                  <a:schemeClr val="bg1"/>
                </a:solidFill>
              </a:rPr>
              <a:t> yolla</a:t>
            </a:r>
            <a:r>
              <a:rPr lang="en-US" sz="3200">
                <a:solidFill>
                  <a:schemeClr val="bg1"/>
                </a:solidFill>
              </a:rPr>
              <a:t> </a:t>
            </a:r>
            <a:r>
              <a:rPr lang="en-US" sz="3200">
                <a:solidFill>
                  <a:schemeClr val="bg1"/>
                </a:solidFill>
              </a:rPr>
              <a:t>daxil olan bu infeksiyanın giriş qapısı yuxarı tənəffüs yolları</a:t>
            </a:r>
            <a:r>
              <a:rPr lang="en-US" sz="3200">
                <a:solidFill>
                  <a:schemeClr val="bg1"/>
                </a:solidFill>
              </a:rPr>
              <a:t>,xüsusi </a:t>
            </a:r>
            <a:r>
              <a:rPr lang="en-US" sz="3200">
                <a:solidFill>
                  <a:schemeClr val="bg1"/>
                </a:solidFill>
              </a:rPr>
              <a:t>ilə</a:t>
            </a:r>
            <a:r>
              <a:rPr lang="en-US" sz="3200">
                <a:solidFill>
                  <a:schemeClr val="bg1"/>
                </a:solidFill>
              </a:rPr>
              <a:t> </a:t>
            </a:r>
            <a:r>
              <a:rPr lang="en-US" sz="3200">
                <a:solidFill>
                  <a:schemeClr val="bg1"/>
                </a:solidFill>
              </a:rPr>
              <a:t>də burun</a:t>
            </a:r>
            <a:r>
              <a:rPr lang="en-US" sz="3200">
                <a:solidFill>
                  <a:schemeClr val="bg1"/>
                </a:solidFill>
              </a:rPr>
              <a:t>un və </a:t>
            </a:r>
            <a:r>
              <a:rPr lang="en-US" sz="3200">
                <a:solidFill>
                  <a:schemeClr val="bg1"/>
                </a:solidFill>
              </a:rPr>
              <a:t>udlağın selikli </a:t>
            </a:r>
            <a:r>
              <a:rPr lang="en-US" sz="3200">
                <a:solidFill>
                  <a:schemeClr val="bg1"/>
                </a:solidFill>
              </a:rPr>
              <a:t>qişalarıdır.B</a:t>
            </a:r>
            <a:r>
              <a:rPr lang="en-US" sz="3200">
                <a:solidFill>
                  <a:schemeClr val="bg1"/>
                </a:solidFill>
              </a:rPr>
              <a:t>u nahiyyələrdə lokalizə olunan meninqokoklar yalnız </a:t>
            </a:r>
            <a:r>
              <a:rPr lang="en-US" sz="3200">
                <a:solidFill>
                  <a:schemeClr val="bg1"/>
                </a:solidFill>
              </a:rPr>
              <a:t>10-15% hallarda ,yerli və ya ümumi immuniteti zəif olan şəxslərdə(uşaqlarda) burunun və udlağın selikli qişalarının iltihabını –nazofaringit törədir</a:t>
            </a:r>
            <a:endParaRPr lang="az-Latn-AZ" sz="3200">
              <a:solidFill>
                <a:schemeClr val="bg1"/>
              </a:solidFill>
            </a:endParaRPr>
          </a:p>
        </p:txBody>
      </p:sp>
      <p:pic>
        <p:nvPicPr>
          <p:cNvPr id="3" name="Şəkil 3"/>
          <p:cNvPicPr>
            <a:picLocks noChangeAspect="1"/>
          </p:cNvPicPr>
          <p:nvPr/>
        </p:nvPicPr>
        <p:blipFill>
          <a:blip r:embed="rId1"/>
          <a:stretch>
            <a:fillRect/>
          </a:stretch>
        </p:blipFill>
        <p:spPr>
          <a:xfrm>
            <a:off x="6590109" y="116830"/>
            <a:ext cx="4661297" cy="2857439"/>
          </a:xfrm>
          <a:prstGeom prst="rect">
            <a:avLst/>
          </a:prstGeom>
        </p:spPr>
      </p:pic>
      <p:pic>
        <p:nvPicPr>
          <p:cNvPr id="5" name="Şəkil 5"/>
          <p:cNvPicPr>
            <a:picLocks noChangeAspect="1"/>
          </p:cNvPicPr>
          <p:nvPr/>
        </p:nvPicPr>
        <p:blipFill>
          <a:blip r:embed="rId2"/>
          <a:stretch>
            <a:fillRect/>
          </a:stretch>
        </p:blipFill>
        <p:spPr>
          <a:xfrm>
            <a:off x="6590109" y="3207276"/>
            <a:ext cx="3643313" cy="3219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5000"/>
          </a:schemeClr>
        </a:solidFill>
        <a:effectLst/>
      </p:bgPr>
    </p:bg>
    <p:spTree>
      <p:nvGrpSpPr>
        <p:cNvPr id="1" name=""/>
        <p:cNvGrpSpPr/>
        <p:nvPr/>
      </p:nvGrpSpPr>
      <p:grpSpPr>
        <a:xfrm>
          <a:off x="0" y="0"/>
          <a:ext cx="0" cy="0"/>
          <a:chOff x="0" y="0"/>
          <a:chExt cx="0" cy="0"/>
        </a:xfrm>
      </p:grpSpPr>
      <p:sp>
        <p:nvSpPr>
          <p:cNvPr id="2" name="Mətn Qutusu 1"/>
          <p:cNvSpPr txBox="1"/>
          <p:nvPr/>
        </p:nvSpPr>
        <p:spPr>
          <a:xfrm>
            <a:off x="532207" y="357187"/>
            <a:ext cx="9933387" cy="5632311"/>
          </a:xfrm>
          <a:prstGeom prst="rect">
            <a:avLst/>
          </a:prstGeom>
          <a:noFill/>
        </p:spPr>
        <p:txBody>
          <a:bodyPr wrap="square" rtlCol="0">
            <a:spAutoFit/>
          </a:bodyPr>
          <a:lstStyle/>
          <a:p>
            <a:pPr algn="l"/>
            <a:r>
              <a:rPr lang="az-Latn-AZ" sz="2400" b="1">
                <a:solidFill>
                  <a:schemeClr val="bg1"/>
                </a:solidFill>
              </a:rPr>
              <a:t> Meninqokokların əsas patogenetik təsir. xüsusiyyətləri önlar</a:t>
            </a:r>
            <a:r>
              <a:rPr lang="en-US" sz="2400" b="1">
                <a:solidFill>
                  <a:schemeClr val="bg1"/>
                </a:solidFill>
              </a:rPr>
              <a:t>in </a:t>
            </a:r>
            <a:r>
              <a:rPr lang="az-Latn-AZ" sz="2400" b="1">
                <a:solidFill>
                  <a:schemeClr val="bg1"/>
                </a:solidFill>
              </a:rPr>
              <a:t>endotok–sin</a:t>
            </a:r>
            <a:r>
              <a:rPr lang="en-US" sz="2400" b="1">
                <a:solidFill>
                  <a:schemeClr val="bg1"/>
                </a:solidFill>
              </a:rPr>
              <a:t>lə</a:t>
            </a:r>
            <a:r>
              <a:rPr lang="az-Latn-AZ" sz="2400" b="1">
                <a:solidFill>
                  <a:schemeClr val="bg1"/>
                </a:solidFill>
              </a:rPr>
              <a:t>ri və ifraz etdikləri hiaiuronidaza fermenti Ilə əlaqədardır. Meninqokokiar məhv 'oiarkən onlardan xaric olan 'endotoksinlərin təsiri ilə q'anın koaqulyasiya sistemi pozulur və trombo-həmorragik.sindrom inkişaf edir. Damarların intima qatı, xüsusilə də endotel hüceyrələri zədələnir və vaskuiitlər inkişaf edir, damarların divarında fibrinoid nekrozlar baş verir. Endotoksinin təsiri ilə həmçinin toxumalarda bioloji aktiv aminlər katexolaminiər ifraz olunur ki, bu da müxtəlif üzv və toxumalarda alterativ – distrofık və nekrotik dəyişikliklərin inkişaf etməsinə səbəb olur. Meninqokokiarın malik olduqları hialuronidaza fermenti isə (buna həm də kəçiriciiik amili də deyilir) damarların və qişalann membranlarına təsir edərək onlann keçiricilikiərinin pozulmasına gətirib çıxanr. Bu prosesdə hiaiuronidaza fermentindən başqa meninqokoklann endotoksin</a:t>
            </a:r>
            <a:r>
              <a:rPr lang="en-US" sz="2400" b="1">
                <a:solidFill>
                  <a:schemeClr val="bg1"/>
                </a:solidFill>
              </a:rPr>
              <a:t>l</a:t>
            </a:r>
            <a:r>
              <a:rPr lang="az-Latn-AZ" sz="2400" b="1">
                <a:solidFill>
                  <a:schemeClr val="bg1"/>
                </a:solidFill>
              </a:rPr>
              <a:t>əri də iştirak edirlər. </a:t>
            </a:r>
            <a:endParaRPr lang="az-Latn-AZ" sz="240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Şəkil 2"/>
          <p:cNvPicPr>
            <a:picLocks noChangeAspect="1"/>
          </p:cNvPicPr>
          <p:nvPr/>
        </p:nvPicPr>
        <p:blipFill>
          <a:blip r:embed="rId1"/>
          <a:stretch>
            <a:fillRect/>
          </a:stretch>
        </p:blipFill>
        <p:spPr>
          <a:xfrm>
            <a:off x="1682354" y="198834"/>
            <a:ext cx="9354740" cy="64603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ətn Qutusu 2"/>
          <p:cNvSpPr txBox="1"/>
          <p:nvPr/>
        </p:nvSpPr>
        <p:spPr>
          <a:xfrm>
            <a:off x="238337" y="0"/>
            <a:ext cx="6155319" cy="6555641"/>
          </a:xfrm>
          <a:prstGeom prst="rect">
            <a:avLst/>
          </a:prstGeom>
          <a:noFill/>
        </p:spPr>
        <p:txBody>
          <a:bodyPr wrap="square" rtlCol="0">
            <a:spAutoFit/>
          </a:bodyPr>
          <a:lstStyle/>
          <a:p>
            <a:pPr algn="l"/>
            <a:r>
              <a:rPr lang="en-US" sz="2800" b="1">
                <a:solidFill>
                  <a:schemeClr val="bg1"/>
                </a:solidFill>
              </a:rPr>
              <a:t>Burunun və udlağın selikli qişalarına invaziya etmiş və </a:t>
            </a:r>
            <a:r>
              <a:rPr lang="en-US" sz="2800" b="1">
                <a:solidFill>
                  <a:schemeClr val="bg1"/>
                </a:solidFill>
              </a:rPr>
              <a:t>nazo</a:t>
            </a:r>
            <a:r>
              <a:rPr lang="en-US" sz="2800" b="1">
                <a:solidFill>
                  <a:schemeClr val="bg1"/>
                </a:solidFill>
              </a:rPr>
              <a:t>farangit törətmiş meninqokok lar </a:t>
            </a:r>
            <a:r>
              <a:rPr lang="en-US" sz="2800" b="1">
                <a:solidFill>
                  <a:schemeClr val="bg1"/>
                </a:solidFill>
              </a:rPr>
              <a:t>bəzi </a:t>
            </a:r>
            <a:r>
              <a:rPr lang="en-US" sz="2800" b="1">
                <a:solidFill>
                  <a:schemeClr val="bg1"/>
                </a:solidFill>
              </a:rPr>
              <a:t>hallarda </a:t>
            </a:r>
            <a:r>
              <a:rPr lang="en-US" sz="2800" b="1">
                <a:solidFill>
                  <a:schemeClr val="bg1"/>
                </a:solidFill>
              </a:rPr>
              <a:t>öz hialuronidaza fermentinin köməkliyi ilə </a:t>
            </a:r>
            <a:r>
              <a:rPr lang="en-US" sz="2800" b="1">
                <a:solidFill>
                  <a:schemeClr val="bg1"/>
                </a:solidFill>
              </a:rPr>
              <a:t> se</a:t>
            </a:r>
            <a:r>
              <a:rPr lang="en-US" sz="2800" b="1">
                <a:solidFill>
                  <a:schemeClr val="bg1"/>
                </a:solidFill>
              </a:rPr>
              <a:t>likl</a:t>
            </a:r>
            <a:r>
              <a:rPr lang="en-US" sz="2800" b="1">
                <a:solidFill>
                  <a:schemeClr val="bg1"/>
                </a:solidFill>
              </a:rPr>
              <a:t>i qişa və damar membranlarını dəf edərək qana keçir bakteriemiya törədi</a:t>
            </a:r>
            <a:r>
              <a:rPr lang="en-US" sz="2800" b="1">
                <a:solidFill>
                  <a:schemeClr val="bg1"/>
                </a:solidFill>
              </a:rPr>
              <a:t>r</a:t>
            </a:r>
            <a:r>
              <a:rPr lang="en-US" sz="2800" b="1">
                <a:solidFill>
                  <a:schemeClr val="bg1"/>
                </a:solidFill>
              </a:rPr>
              <a:t>lər</a:t>
            </a:r>
            <a:r>
              <a:rPr lang="en-US" sz="2800" b="1">
                <a:solidFill>
                  <a:schemeClr val="bg1"/>
                </a:solidFill>
              </a:rPr>
              <a:t>.M</a:t>
            </a:r>
            <a:r>
              <a:rPr lang="en-US" sz="2800" b="1">
                <a:solidFill>
                  <a:schemeClr val="bg1"/>
                </a:solidFill>
              </a:rPr>
              <a:t>eninqokok </a:t>
            </a:r>
            <a:r>
              <a:rPr lang="en-US" sz="2800" b="1">
                <a:solidFill>
                  <a:schemeClr val="bg1"/>
                </a:solidFill>
              </a:rPr>
              <a:t>nazofaringitindən sonra </a:t>
            </a:r>
            <a:r>
              <a:rPr lang="en-US" sz="2800" b="1">
                <a:solidFill>
                  <a:schemeClr val="bg1"/>
                </a:solidFill>
              </a:rPr>
              <a:t>meninqokokların qana keçm</a:t>
            </a:r>
            <a:r>
              <a:rPr lang="en-US" sz="2800" b="1">
                <a:solidFill>
                  <a:schemeClr val="bg1"/>
                </a:solidFill>
              </a:rPr>
              <a:t>əsi </a:t>
            </a:r>
            <a:r>
              <a:rPr lang="en-US" sz="2800" b="1">
                <a:solidFill>
                  <a:schemeClr val="bg1"/>
                </a:solidFill>
              </a:rPr>
              <a:t>yalnız </a:t>
            </a:r>
            <a:r>
              <a:rPr lang="en-US" sz="2800" b="1">
                <a:solidFill>
                  <a:schemeClr val="bg1"/>
                </a:solidFill>
              </a:rPr>
              <a:t>0,5-1,0% </a:t>
            </a:r>
            <a:r>
              <a:rPr lang="en-US" sz="2800" b="1">
                <a:solidFill>
                  <a:schemeClr val="bg1"/>
                </a:solidFill>
              </a:rPr>
              <a:t>hallarda</a:t>
            </a:r>
            <a:r>
              <a:rPr lang="en-US" sz="2800" b="1">
                <a:solidFill>
                  <a:schemeClr val="bg1"/>
                </a:solidFill>
              </a:rPr>
              <a:t> immun  sistemi</a:t>
            </a:r>
            <a:r>
              <a:rPr lang="en-US" sz="2800" b="1">
                <a:solidFill>
                  <a:schemeClr val="bg1"/>
                </a:solidFill>
              </a:rPr>
              <a:t> zəifləmiş şəxslərdə</a:t>
            </a:r>
            <a:r>
              <a:rPr lang="en-US" sz="2800" b="1">
                <a:solidFill>
                  <a:schemeClr val="bg1"/>
                </a:solidFill>
              </a:rPr>
              <a:t>(</a:t>
            </a:r>
            <a:r>
              <a:rPr lang="en-US" sz="2800" b="1">
                <a:solidFill>
                  <a:schemeClr val="bg1"/>
                </a:solidFill>
              </a:rPr>
              <a:t> ümumi soyuqdəymə s</a:t>
            </a:r>
            <a:r>
              <a:rPr lang="en-US" sz="2800" b="1">
                <a:solidFill>
                  <a:schemeClr val="bg1"/>
                </a:solidFill>
              </a:rPr>
              <a:t>oy</a:t>
            </a:r>
            <a:r>
              <a:rPr lang="en-US" sz="2800" b="1">
                <a:solidFill>
                  <a:schemeClr val="bg1"/>
                </a:solidFill>
              </a:rPr>
              <a:t>u</a:t>
            </a:r>
            <a:r>
              <a:rPr lang="en-US" sz="2800" b="1">
                <a:solidFill>
                  <a:schemeClr val="bg1"/>
                </a:solidFill>
              </a:rPr>
              <a:t>ğu</a:t>
            </a:r>
            <a:r>
              <a:rPr lang="en-US" sz="2800" b="1">
                <a:solidFill>
                  <a:schemeClr val="bg1"/>
                </a:solidFill>
              </a:rPr>
              <a:t>n yerli tə</a:t>
            </a:r>
            <a:r>
              <a:rPr lang="en-US" sz="2800" b="1">
                <a:solidFill>
                  <a:schemeClr val="bg1"/>
                </a:solidFill>
              </a:rPr>
              <a:t>siri ,psixo-emosional travma və s.stress hal</a:t>
            </a:r>
            <a:r>
              <a:rPr lang="en-US" sz="2800" b="1">
                <a:solidFill>
                  <a:schemeClr val="bg1"/>
                </a:solidFill>
              </a:rPr>
              <a:t>lar</a:t>
            </a:r>
            <a:r>
              <a:rPr lang="en-US" sz="2800" b="1">
                <a:solidFill>
                  <a:schemeClr val="bg1"/>
                </a:solidFill>
              </a:rPr>
              <a:t>)</a:t>
            </a:r>
            <a:r>
              <a:rPr lang="en-US" sz="2800" b="1">
                <a:solidFill>
                  <a:schemeClr val="bg1"/>
                </a:solidFill>
              </a:rPr>
              <a:t> baş verir</a:t>
            </a:r>
            <a:endParaRPr lang="az-Latn-AZ" sz="2800" b="1">
              <a:solidFill>
                <a:schemeClr val="bg1"/>
              </a:solidFill>
            </a:endParaRPr>
          </a:p>
        </p:txBody>
      </p:sp>
      <p:pic>
        <p:nvPicPr>
          <p:cNvPr id="4" name="Şəkil 4"/>
          <p:cNvPicPr>
            <a:picLocks noChangeAspect="1"/>
          </p:cNvPicPr>
          <p:nvPr/>
        </p:nvPicPr>
        <p:blipFill>
          <a:blip r:embed="rId1"/>
          <a:stretch>
            <a:fillRect/>
          </a:stretch>
        </p:blipFill>
        <p:spPr>
          <a:xfrm>
            <a:off x="6642285" y="142875"/>
            <a:ext cx="3827647" cy="2714625"/>
          </a:xfrm>
          <a:prstGeom prst="rect">
            <a:avLst/>
          </a:prstGeom>
        </p:spPr>
      </p:pic>
      <p:pic>
        <p:nvPicPr>
          <p:cNvPr id="6" name="Şəkil 6"/>
          <p:cNvPicPr>
            <a:picLocks noChangeAspect="1"/>
          </p:cNvPicPr>
          <p:nvPr/>
        </p:nvPicPr>
        <p:blipFill>
          <a:blip r:embed="rId2"/>
          <a:stretch>
            <a:fillRect/>
          </a:stretch>
        </p:blipFill>
        <p:spPr>
          <a:xfrm>
            <a:off x="6642285" y="3071811"/>
            <a:ext cx="4722019" cy="34838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3" name="Mətn Qutusu 2"/>
          <p:cNvSpPr txBox="1"/>
          <p:nvPr/>
        </p:nvSpPr>
        <p:spPr>
          <a:xfrm>
            <a:off x="264914" y="0"/>
            <a:ext cx="7539633" cy="6986528"/>
          </a:xfrm>
          <a:prstGeom prst="rect">
            <a:avLst/>
          </a:prstGeom>
          <a:noFill/>
        </p:spPr>
        <p:txBody>
          <a:bodyPr wrap="square">
            <a:spAutoFit/>
          </a:bodyPr>
          <a:lstStyle/>
          <a:p>
            <a:r>
              <a:rPr lang="en-US" sz="2800" b="1">
                <a:solidFill>
                  <a:schemeClr val="bg1"/>
                </a:solidFill>
              </a:rPr>
              <a:t>Q</a:t>
            </a:r>
            <a:r>
              <a:rPr lang="az-Latn-AZ" sz="2800" b="1">
                <a:solidFill>
                  <a:schemeClr val="bg1"/>
                </a:solidFill>
              </a:rPr>
              <a:t>ana keçmiş meninqokoklar həmin hialuronldaza fermentinin də təsiri ilə hemato-ensefalik baryeri də dəf edərək beynin yumşaq qişasına keçir və irinli meningit törədə bilirlər. 5 yasa qədər uşaqlarda meninqokokiann qandan beyinə keçə bilməslndə həm də hemato-ensefalik baryerin struktur cəhətdən hələ tam formalaşmaması da rol oynayır. Meninqokokların burun-ud</a:t>
            </a:r>
            <a:r>
              <a:rPr lang="en-US" sz="2800" b="1">
                <a:solidFill>
                  <a:schemeClr val="bg1"/>
                </a:solidFill>
              </a:rPr>
              <a:t>la</a:t>
            </a:r>
            <a:r>
              <a:rPr lang="az-Latn-AZ" sz="2800" b="1">
                <a:solidFill>
                  <a:schemeClr val="bg1"/>
                </a:solidFill>
              </a:rPr>
              <a:t>q nahiyə– sindən beyinə daxil olmasının əksər hallarda yuxarıda göstərilən hematogen mexanİZmindən başqa, həm də perivaskulyar' və perinevral limfogen yollarla xəlbirebənzer sümükdən keçməsi mexanizmi də istisna edilmir. </a:t>
            </a:r>
            <a:endParaRPr lang="az-Latn-AZ" sz="2800" b="1">
              <a:solidFill>
                <a:schemeClr val="bg1"/>
              </a:solidFill>
            </a:endParaRPr>
          </a:p>
        </p:txBody>
      </p:sp>
      <p:pic>
        <p:nvPicPr>
          <p:cNvPr id="4" name="Şəkil 4"/>
          <p:cNvPicPr>
            <a:picLocks noChangeAspect="1"/>
          </p:cNvPicPr>
          <p:nvPr/>
        </p:nvPicPr>
        <p:blipFill>
          <a:blip r:embed="rId1"/>
          <a:stretch>
            <a:fillRect/>
          </a:stretch>
        </p:blipFill>
        <p:spPr>
          <a:xfrm>
            <a:off x="8018859" y="3493264"/>
            <a:ext cx="3720703" cy="3205222"/>
          </a:xfrm>
          <a:prstGeom prst="rect">
            <a:avLst/>
          </a:prstGeom>
        </p:spPr>
      </p:pic>
      <p:pic>
        <p:nvPicPr>
          <p:cNvPr id="6" name="Şəkil 6"/>
          <p:cNvPicPr>
            <a:picLocks noChangeAspect="1"/>
          </p:cNvPicPr>
          <p:nvPr/>
        </p:nvPicPr>
        <p:blipFill>
          <a:blip r:embed="rId2"/>
          <a:stretch>
            <a:fillRect/>
          </a:stretch>
        </p:blipFill>
        <p:spPr>
          <a:xfrm>
            <a:off x="7589765" y="159514"/>
            <a:ext cx="4578889" cy="32052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3" name="Mətn Qutusu 2"/>
          <p:cNvSpPr txBox="1"/>
          <p:nvPr/>
        </p:nvSpPr>
        <p:spPr>
          <a:xfrm>
            <a:off x="303609" y="151179"/>
            <a:ext cx="6107906" cy="6554470"/>
          </a:xfrm>
          <a:prstGeom prst="rect">
            <a:avLst/>
          </a:prstGeom>
          <a:noFill/>
        </p:spPr>
        <p:txBody>
          <a:bodyPr wrap="square">
            <a:spAutoFit/>
          </a:bodyPr>
          <a:lstStyle/>
          <a:p>
            <a:r>
              <a:rPr lang="en-US" sz="2800" b="1">
                <a:solidFill>
                  <a:schemeClr val="bg1"/>
                </a:solidFill>
              </a:rPr>
              <a:t>I</a:t>
            </a:r>
            <a:r>
              <a:rPr lang="az-Latn-AZ" sz="2800" b="1">
                <a:solidFill>
                  <a:schemeClr val="bg1"/>
                </a:solidFill>
              </a:rPr>
              <a:t>rinl</a:t>
            </a:r>
            <a:r>
              <a:rPr lang="en-US" sz="2800" b="1">
                <a:solidFill>
                  <a:schemeClr val="bg1"/>
                </a:solidFill>
              </a:rPr>
              <a:t>i </a:t>
            </a:r>
            <a:r>
              <a:rPr lang="az-Latn-AZ" sz="2800" b="1">
                <a:solidFill>
                  <a:schemeClr val="bg1"/>
                </a:solidFill>
              </a:rPr>
              <a:t>meningit beyin əsası nahiyəsindən başlanır, subaraxnoidai boşluqla yanlara və yuxarıya doğru yayılaraq beyin yarımkürələrin! hər tərəfdən əhatə etmiş olur. Bəzən isə hətta onurğa beyni istiqamətində də yayılır. Yumşaq qişada, xüsusilə də subaraxnoidal boşluqda </a:t>
            </a:r>
            <a:r>
              <a:rPr lang="en-US" sz="2800" b="1">
                <a:solidFill>
                  <a:schemeClr val="bg1"/>
                </a:solidFill>
              </a:rPr>
              <a:t>əvvəlcə</a:t>
            </a:r>
            <a:r>
              <a:rPr lang="az-Latn-AZ" sz="2800" b="1">
                <a:solidFill>
                  <a:schemeClr val="bg1"/>
                </a:solidFill>
              </a:rPr>
              <a:t> ser</a:t>
            </a:r>
            <a:r>
              <a:rPr lang="en-US" sz="2800" b="1">
                <a:solidFill>
                  <a:schemeClr val="bg1"/>
                </a:solidFill>
              </a:rPr>
              <a:t>o</a:t>
            </a:r>
            <a:r>
              <a:rPr lang="az-Latn-AZ" sz="2800" b="1">
                <a:solidFill>
                  <a:schemeClr val="bg1"/>
                </a:solidFill>
              </a:rPr>
              <a:t>z-irinli, sonra isə irinli </a:t>
            </a:r>
            <a:r>
              <a:rPr lang="en-US" sz="2800" b="1">
                <a:solidFill>
                  <a:schemeClr val="bg1"/>
                </a:solidFill>
              </a:rPr>
              <a:t>ekssudativ meningit inkişaf edir.Proses bəyin maddəsinə keçərsə meninqoensefalit,beyin mədəciklərinə də keçdikdə isə irinli ependimatitə səbəb olur</a:t>
            </a:r>
            <a:endParaRPr lang="az-Latn-AZ" sz="2800"/>
          </a:p>
        </p:txBody>
      </p:sp>
      <p:pic>
        <p:nvPicPr>
          <p:cNvPr id="4" name="Şəkil 4"/>
          <p:cNvPicPr>
            <a:picLocks noChangeAspect="1"/>
          </p:cNvPicPr>
          <p:nvPr/>
        </p:nvPicPr>
        <p:blipFill>
          <a:blip r:embed="rId1"/>
          <a:stretch>
            <a:fillRect/>
          </a:stretch>
        </p:blipFill>
        <p:spPr>
          <a:xfrm>
            <a:off x="6634346" y="377712"/>
            <a:ext cx="4545621" cy="61025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ətn Qutusu 2"/>
          <p:cNvSpPr txBox="1"/>
          <p:nvPr/>
        </p:nvSpPr>
        <p:spPr>
          <a:xfrm>
            <a:off x="131445" y="427990"/>
            <a:ext cx="11998960" cy="5631180"/>
          </a:xfrm>
          <a:prstGeom prst="rect">
            <a:avLst/>
          </a:prstGeom>
          <a:gradFill>
            <a:gsLst>
              <a:gs pos="0">
                <a:srgbClr val="007BD3"/>
              </a:gs>
              <a:gs pos="100000">
                <a:srgbClr val="034373"/>
              </a:gs>
            </a:gsLst>
            <a:lin scaled="0"/>
          </a:gradFill>
        </p:spPr>
        <p:txBody>
          <a:bodyPr wrap="square">
            <a:spAutoFit/>
          </a:bodyPr>
          <a:lstStyle/>
          <a:p>
            <a:r>
              <a:rPr lang="en-US" sz="2400" b="1">
                <a:solidFill>
                  <a:schemeClr val="bg1"/>
                </a:solidFill>
              </a:rPr>
              <a:t>O</a:t>
            </a:r>
            <a:r>
              <a:rPr lang="az-Latn-AZ" sz="2400" b="1">
                <a:solidFill>
                  <a:schemeClr val="bg1"/>
                </a:solidFill>
              </a:rPr>
              <a:t>rqanizmin immun </a:t>
            </a:r>
            <a:r>
              <a:rPr lang="en-US" sz="2400" b="1">
                <a:solidFill>
                  <a:schemeClr val="bg1"/>
                </a:solidFill>
              </a:rPr>
              <a:t>siste</a:t>
            </a:r>
            <a:r>
              <a:rPr lang="az-Latn-AZ" sz="2400" b="1">
                <a:solidFill>
                  <a:schemeClr val="bg1"/>
                </a:solidFill>
              </a:rPr>
              <a:t>minin Xüsusi zəifiemiş vaziyyəiiəri hallarında isə irinli meningii fonunda xestelerde meninqokok mənşəli sepsis də başlana bilir Buna meninqokokkemiya da deyilir. Qanda o</a:t>
            </a:r>
            <a:r>
              <a:rPr lang="en-US" sz="2400" b="1">
                <a:solidFill>
                  <a:schemeClr val="bg1"/>
                </a:solidFill>
              </a:rPr>
              <a:t>l</a:t>
            </a:r>
            <a:r>
              <a:rPr lang="az-Latn-AZ" sz="2400" b="1">
                <a:solidFill>
                  <a:schemeClr val="bg1"/>
                </a:solidFill>
              </a:rPr>
              <a:t>an' meninqokok</a:t>
            </a:r>
            <a:r>
              <a:rPr lang="en-US" sz="2400" b="1">
                <a:solidFill>
                  <a:schemeClr val="bg1"/>
                </a:solidFill>
              </a:rPr>
              <a:t>larin </a:t>
            </a:r>
            <a:r>
              <a:rPr lang="az-Latn-AZ" sz="2400" b="1">
                <a:solidFill>
                  <a:schemeClr val="bg1"/>
                </a:solidFill>
              </a:rPr>
              <a:t>makrofaq</a:t>
            </a:r>
            <a:r>
              <a:rPr lang="en-US" sz="2400" b="1">
                <a:solidFill>
                  <a:schemeClr val="bg1"/>
                </a:solidFill>
              </a:rPr>
              <a:t>l</a:t>
            </a:r>
            <a:r>
              <a:rPr lang="az-Latn-AZ" sz="2400" b="1">
                <a:solidFill>
                  <a:schemeClr val="bg1"/>
                </a:solidFill>
              </a:rPr>
              <a:t>ar tərəfindən massiv şəkildə məhv edilməsi nəticəsində külli miqdarda endotoksinlər xaric edilir, Baktəremiya iI</a:t>
            </a:r>
            <a:r>
              <a:rPr lang="en-US" sz="2400" b="1">
                <a:solidFill>
                  <a:schemeClr val="bg1"/>
                </a:solidFill>
              </a:rPr>
              <a:t>ə</a:t>
            </a:r>
            <a:r>
              <a:rPr lang="az-Latn-AZ" sz="2400" b="1">
                <a:solidFill>
                  <a:schemeClr val="bg1"/>
                </a:solidFill>
              </a:rPr>
              <a:t> yanaşı toksinemiya da başlanır. Meninqokok endotoksinlerinln təsiri ilə xırda kalibrli mikrosirkulyat'or ‘dam</a:t>
            </a:r>
            <a:r>
              <a:rPr lang="en-US" sz="2400" b="1">
                <a:solidFill>
                  <a:schemeClr val="bg1"/>
                </a:solidFill>
              </a:rPr>
              <a:t>arl</a:t>
            </a:r>
            <a:r>
              <a:rPr lang="az-Latn-AZ" sz="2400" b="1">
                <a:solidFill>
                  <a:schemeClr val="bg1"/>
                </a:solidFill>
              </a:rPr>
              <a:t>arda paraiitik genişlənməiər, sta</a:t>
            </a:r>
            <a:r>
              <a:rPr lang="en-US" sz="2400" b="1">
                <a:solidFill>
                  <a:schemeClr val="bg1"/>
                </a:solidFill>
              </a:rPr>
              <a:t>z </a:t>
            </a:r>
            <a:r>
              <a:rPr lang="az-Latn-AZ" sz="2400" b="1">
                <a:solidFill>
                  <a:schemeClr val="bg1"/>
                </a:solidFill>
              </a:rPr>
              <a:t>və diapadez qansızmalar</a:t>
            </a:r>
            <a:r>
              <a:rPr lang="en-US" sz="2400" b="1">
                <a:solidFill>
                  <a:schemeClr val="bg1"/>
                </a:solidFill>
              </a:rPr>
              <a:t> trom</a:t>
            </a:r>
            <a:r>
              <a:rPr lang="az-Latn-AZ" sz="2400" b="1">
                <a:solidFill>
                  <a:schemeClr val="bg1"/>
                </a:solidFill>
              </a:rPr>
              <a:t>mboz və mi</a:t>
            </a:r>
            <a:r>
              <a:rPr lang="en-US" sz="2400" b="1">
                <a:solidFill>
                  <a:schemeClr val="bg1"/>
                </a:solidFill>
              </a:rPr>
              <a:t>ro in</a:t>
            </a:r>
            <a:r>
              <a:rPr lang="az-Latn-AZ" sz="2400" b="1">
                <a:solidFill>
                  <a:schemeClr val="bg1"/>
                </a:solidFill>
              </a:rPr>
              <a:t>nfarkt ocaqları inkişaf edir. Meninqokokkemiya çox vaxt septikopiemiya </a:t>
            </a:r>
            <a:r>
              <a:rPr lang="en-US" sz="2400" b="1">
                <a:solidFill>
                  <a:schemeClr val="bg1"/>
                </a:solidFill>
              </a:rPr>
              <a:t>şəklində</a:t>
            </a:r>
            <a:r>
              <a:rPr lang="az-Latn-AZ" sz="2400" b="1">
                <a:solidFill>
                  <a:schemeClr val="bg1"/>
                </a:solidFill>
              </a:rPr>
              <a:t>də keçir. üzv və toxumalarda</a:t>
            </a:r>
            <a:r>
              <a:rPr lang="en-US" sz="2400" b="1">
                <a:solidFill>
                  <a:schemeClr val="bg1"/>
                </a:solidFill>
              </a:rPr>
              <a:t> ikinili</a:t>
            </a:r>
            <a:r>
              <a:rPr lang="az-Latn-AZ" sz="2400" b="1">
                <a:solidFill>
                  <a:schemeClr val="bg1"/>
                </a:solidFill>
              </a:rPr>
              <a:t>. Metastatik irin ocaq</a:t>
            </a:r>
            <a:r>
              <a:rPr lang="en-US" sz="2400" b="1">
                <a:solidFill>
                  <a:schemeClr val="bg1"/>
                </a:solidFill>
              </a:rPr>
              <a:t>lar </a:t>
            </a:r>
            <a:r>
              <a:rPr lang="az-Latn-AZ" sz="2400" b="1">
                <a:solidFill>
                  <a:schemeClr val="bg1"/>
                </a:solidFill>
              </a:rPr>
              <a:t>meyd'ana çıxır. Bəzən isə xəstələrdə iidmr'nvari meninqokokkemiya ildırımvari və ya fu</a:t>
            </a:r>
            <a:r>
              <a:rPr lang="en-US" sz="2400" b="1">
                <a:solidFill>
                  <a:schemeClr val="bg1"/>
                </a:solidFill>
              </a:rPr>
              <a:t>lminant </a:t>
            </a:r>
            <a:r>
              <a:rPr lang="az-Latn-AZ" sz="2400" b="1">
                <a:solidFill>
                  <a:schemeClr val="bg1"/>
                </a:solidFill>
              </a:rPr>
              <a:t>sepsis baş verir. Bu' isə esas etiban'lə immun müqaviməti çox zəif– ləmiş xəstələrdə toksiki və allergik (immım komplekslər) amillərin təsirindən bakterial-toksiki. yaxud da endoto</a:t>
            </a:r>
            <a:r>
              <a:rPr lang="en-US" sz="2400" b="1">
                <a:solidFill>
                  <a:schemeClr val="bg1"/>
                </a:solidFill>
              </a:rPr>
              <a:t>ksik</a:t>
            </a:r>
            <a:r>
              <a:rPr lang="az-Latn-AZ" sz="2400" b="1">
                <a:solidFill>
                  <a:schemeClr val="bg1"/>
                </a:solidFill>
              </a:rPr>
              <a:t>i şok mexanizmi ilə inkişaf. edir. Bu zaman xəstələrdə hemostaz ·.pozuiur koaquiopatiya d</a:t>
            </a:r>
            <a:r>
              <a:rPr lang="en-US" sz="2400" b="1">
                <a:solidFill>
                  <a:schemeClr val="bg1"/>
                </a:solidFill>
              </a:rPr>
              <a:t>ərinl</a:t>
            </a:r>
            <a:r>
              <a:rPr lang="az-Latn-AZ" sz="2400" b="1">
                <a:solidFill>
                  <a:schemeClr val="bg1"/>
                </a:solidFill>
              </a:rPr>
              <a:t>əşir D</a:t>
            </a:r>
            <a:r>
              <a:rPr lang="en-US" sz="2400" b="1">
                <a:solidFill>
                  <a:schemeClr val="bg1"/>
                </a:solidFill>
              </a:rPr>
              <a:t>YL-</a:t>
            </a:r>
            <a:r>
              <a:rPr lang="az-Latn-AZ" sz="2400" b="1">
                <a:solidFill>
                  <a:schemeClr val="bg1"/>
                </a:solidFill>
              </a:rPr>
              <a:t>sindrom 'nkişaf a_dir. kəskin mikrosirkulyator pozğunluqlar baş verir</a:t>
            </a:r>
            <a:endParaRPr lang="az-Latn-AZ" sz="2400" b="1">
              <a:solidFill>
                <a:schemeClr val="bg1"/>
              </a:solidFill>
            </a:endParaRPr>
          </a:p>
        </p:txBody>
      </p:sp>
    </p:spTree>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theme/theme1.xml><?xml version="1.0" encoding="utf-8"?>
<a:theme xmlns:a="http://schemas.openxmlformats.org/drawingml/2006/main" name="1_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Mövzusu">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0</TotalTime>
  <Words>10257</Words>
  <Application>WPS Presentation</Application>
  <PresentationFormat>Geniş ekran</PresentationFormat>
  <Paragraphs>51</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Microsoft YaHei</vt:lpstr>
      <vt:lpstr>Arial Unicode MS</vt:lpstr>
      <vt:lpstr>Calibri</vt:lpstr>
      <vt:lpstr>Times New Roman</vt:lpstr>
      <vt:lpstr>Georgia</vt:lpstr>
      <vt:lpstr>1_Art_mountaineering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Təqdimatı</dc:title>
  <dc:creator>Naməlum İstifadəçi</dc:creator>
  <cp:lastModifiedBy>HELLO</cp:lastModifiedBy>
  <cp:revision>6</cp:revision>
  <dcterms:created xsi:type="dcterms:W3CDTF">2019-05-22T13:59:00Z</dcterms:created>
  <dcterms:modified xsi:type="dcterms:W3CDTF">2023-08-19T23:31:22Z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9318CBB866DF474682949F015F7A5BB0</vt:lpwstr>
  </property>
  <property fmtid="{D5CDD505-2E9C-101B-9397-08002B2CF9AE}" pid="3" name="KSOProductBuildVer">
    <vt:lpwstr>1033-11.2.0.11537</vt:lpwstr>
  </property>
</Properties>
</file>